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nton Italics" charset="1" panose="00000500000000000000"/>
      <p:regular r:id="rId25"/>
    </p:embeddedFont>
    <p:embeddedFont>
      <p:font typeface="Open Sans Bold" charset="1" panose="00000000000000000000"/>
      <p:regular r:id="rId26"/>
    </p:embeddedFont>
    <p:embeddedFont>
      <p:font typeface="Open Sans" charset="1" panose="00000000000000000000"/>
      <p:regular r:id="rId27"/>
    </p:embeddedFont>
    <p:embeddedFont>
      <p:font typeface="Open Sans Bold Italics" charset="1" panose="00000000000000000000"/>
      <p:regular r:id="rId28"/>
    </p:embeddedFont>
    <p:embeddedFont>
      <p:font typeface="Open Sans Light" charset="1" panose="00000000000000000000"/>
      <p:regular r:id="rId29"/>
    </p:embeddedFont>
    <p:embeddedFont>
      <p:font typeface="Open Sans Medium Italic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3582" y="1999605"/>
            <a:ext cx="2635110" cy="6111085"/>
            <a:chOff x="0" y="0"/>
            <a:chExt cx="406400" cy="942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1492399" y="1999605"/>
            <a:ext cx="4141843" cy="6111085"/>
            <a:chOff x="0" y="0"/>
            <a:chExt cx="638776" cy="942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8776" cy="942483"/>
            </a:xfrm>
            <a:custGeom>
              <a:avLst/>
              <a:gdLst/>
              <a:ahLst/>
              <a:cxnLst/>
              <a:rect r="r" b="b" t="t" l="l"/>
              <a:pathLst>
                <a:path h="942483" w="638776">
                  <a:moveTo>
                    <a:pt x="203200" y="0"/>
                  </a:moveTo>
                  <a:lnTo>
                    <a:pt x="638776" y="0"/>
                  </a:lnTo>
                  <a:lnTo>
                    <a:pt x="435576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35576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71059" y="-585511"/>
            <a:ext cx="17376481" cy="12097763"/>
            <a:chOff x="0" y="0"/>
            <a:chExt cx="1182576" cy="8233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2576" cy="823327"/>
            </a:xfrm>
            <a:custGeom>
              <a:avLst/>
              <a:gdLst/>
              <a:ahLst/>
              <a:cxnLst/>
              <a:rect r="r" b="b" t="t" l="l"/>
              <a:pathLst>
                <a:path h="823327" w="1182576">
                  <a:moveTo>
                    <a:pt x="203200" y="0"/>
                  </a:moveTo>
                  <a:lnTo>
                    <a:pt x="1182576" y="0"/>
                  </a:lnTo>
                  <a:lnTo>
                    <a:pt x="979376" y="823327"/>
                  </a:lnTo>
                  <a:lnTo>
                    <a:pt x="0" y="82332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11665" r="-28878" b="-1166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82570" y="1520444"/>
            <a:ext cx="10016272" cy="427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9"/>
              </a:lnSpc>
              <a:spcBef>
                <a:spcPct val="0"/>
              </a:spcBef>
            </a:pPr>
            <a:r>
              <a:rPr lang="en-US" sz="24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OKGYM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9499" y="674419"/>
            <a:ext cx="1714579" cy="343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2634" y="8291665"/>
            <a:ext cx="9716906" cy="163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9"/>
              </a:lnSpc>
            </a:pPr>
            <a:r>
              <a:rPr lang="en-US" sz="23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Lee Swee Kee TP069430</a:t>
            </a:r>
          </a:p>
          <a:p>
            <a:pPr algn="l">
              <a:lnSpc>
                <a:spcPts val="3309"/>
              </a:lnSpc>
            </a:pPr>
            <a:r>
              <a:rPr lang="en-US" sz="23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APD3F2408CS(AI), Barchelor of Computer Science Specialist in AI</a:t>
            </a:r>
          </a:p>
          <a:p>
            <a:pPr algn="l">
              <a:lnSpc>
                <a:spcPts val="3309"/>
              </a:lnSpc>
              <a:spcBef>
                <a:spcPct val="0"/>
              </a:spcBef>
            </a:pPr>
            <a:r>
              <a:rPr lang="en-US" sz="23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Assoc. Prof. Dr. V. Sivakumar</a:t>
            </a:r>
          </a:p>
          <a:p>
            <a:pPr algn="l">
              <a:lnSpc>
                <a:spcPts val="3309"/>
              </a:lnSpc>
              <a:spcBef>
                <a:spcPct val="0"/>
              </a:spcBef>
            </a:pPr>
            <a:r>
              <a:rPr lang="en-US" sz="23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Dr. Kuan Yik Junn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271136" y="7183968"/>
            <a:ext cx="7142147" cy="647986"/>
            <a:chOff x="0" y="0"/>
            <a:chExt cx="8973815" cy="8141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3815" cy="814168"/>
            </a:xfrm>
            <a:custGeom>
              <a:avLst/>
              <a:gdLst/>
              <a:ahLst/>
              <a:cxnLst/>
              <a:rect r="r" b="b" t="t" l="l"/>
              <a:pathLst>
                <a:path h="814168" w="8973815">
                  <a:moveTo>
                    <a:pt x="203200" y="0"/>
                  </a:moveTo>
                  <a:lnTo>
                    <a:pt x="8973815" y="0"/>
                  </a:lnTo>
                  <a:lnTo>
                    <a:pt x="8770615" y="814168"/>
                  </a:lnTo>
                  <a:lnTo>
                    <a:pt x="0" y="814168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8770615" cy="852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853662" y="7261319"/>
            <a:ext cx="6819018" cy="38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FYP PROJECT </a:t>
            </a:r>
            <a:r>
              <a:rPr lang="en-US" b="true" sz="23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PRESENTATION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547103" y="-1127326"/>
            <a:ext cx="1503476" cy="3114494"/>
            <a:chOff x="0" y="0"/>
            <a:chExt cx="406400" cy="84186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6400" cy="841869"/>
            </a:xfrm>
            <a:custGeom>
              <a:avLst/>
              <a:gdLst/>
              <a:ahLst/>
              <a:cxnLst/>
              <a:rect r="r" b="b" t="t" l="l"/>
              <a:pathLst>
                <a:path h="841869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841869"/>
                  </a:lnTo>
                  <a:lnTo>
                    <a:pt x="0" y="8418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203200" cy="879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78522" y="5415745"/>
            <a:ext cx="8565478" cy="78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DEVELOPMENT OF </a:t>
            </a:r>
            <a:r>
              <a:rPr lang="en-US" b="true" sz="23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PERSONAL WORKOUT ASSIST SYSTEM TO MAXIMIZE GYM OUTCOME USING COMPUTER VISION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295080" y="1757962"/>
            <a:ext cx="20878160" cy="2908476"/>
            <a:chOff x="0" y="0"/>
            <a:chExt cx="3206044" cy="4466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6044" cy="446625"/>
            </a:xfrm>
            <a:custGeom>
              <a:avLst/>
              <a:gdLst/>
              <a:ahLst/>
              <a:cxnLst/>
              <a:rect r="r" b="b" t="t" l="l"/>
              <a:pathLst>
                <a:path h="446625" w="3206044">
                  <a:moveTo>
                    <a:pt x="0" y="0"/>
                  </a:moveTo>
                  <a:lnTo>
                    <a:pt x="3206044" y="0"/>
                  </a:lnTo>
                  <a:lnTo>
                    <a:pt x="3206044" y="446625"/>
                  </a:lnTo>
                  <a:lnTo>
                    <a:pt x="0" y="446625"/>
                  </a:lnTo>
                  <a:close/>
                </a:path>
              </a:pathLst>
            </a:custGeom>
            <a:blipFill>
              <a:blip r:embed="rId6"/>
              <a:stretch>
                <a:fillRect l="0" t="-189354" r="0" b="-18935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1583965" y="4258037"/>
            <a:ext cx="7115981" cy="816801"/>
            <a:chOff x="0" y="0"/>
            <a:chExt cx="10330200" cy="11857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30200" cy="1185742"/>
            </a:xfrm>
            <a:custGeom>
              <a:avLst/>
              <a:gdLst/>
              <a:ahLst/>
              <a:cxnLst/>
              <a:rect r="r" b="b" t="t" l="l"/>
              <a:pathLst>
                <a:path h="1185742" w="10330200">
                  <a:moveTo>
                    <a:pt x="203200" y="0"/>
                  </a:moveTo>
                  <a:lnTo>
                    <a:pt x="10330200" y="0"/>
                  </a:lnTo>
                  <a:lnTo>
                    <a:pt x="10127000" y="1185742"/>
                  </a:lnTo>
                  <a:lnTo>
                    <a:pt x="0" y="118574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10127000" cy="1223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12144" y="3061643"/>
            <a:ext cx="13093639" cy="1708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PRIMARY RESEARCH DONE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2144" y="5777665"/>
            <a:ext cx="6652187" cy="377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Received Responses: 31 participants.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Purpose: Identified user needs (e.g., form correction, progress tracking, intuitive UI) to shape system design.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Interviews: Not conducted (survey-based approach used for broader reach).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AutoShape 15" id="15"/>
          <p:cNvSpPr/>
          <p:nvPr/>
        </p:nvSpPr>
        <p:spPr>
          <a:xfrm flipH="true" flipV="true">
            <a:off x="1412144" y="5825290"/>
            <a:ext cx="0" cy="3433010"/>
          </a:xfrm>
          <a:prstGeom prst="line">
            <a:avLst/>
          </a:prstGeom>
          <a:ln cap="flat" w="38100">
            <a:solidFill>
              <a:srgbClr val="FFB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9893266" y="6484340"/>
            <a:ext cx="170337" cy="153425"/>
            <a:chOff x="0" y="0"/>
            <a:chExt cx="172479" cy="1553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337353" y="6405138"/>
            <a:ext cx="7001427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80% are beginners, needing simple instructions.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93266" y="7034250"/>
            <a:ext cx="170337" cy="153425"/>
            <a:chOff x="0" y="0"/>
            <a:chExt cx="172479" cy="1553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337353" y="6955092"/>
            <a:ext cx="7001427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74% value real-time form correction.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893266" y="7583433"/>
            <a:ext cx="170337" cy="153425"/>
            <a:chOff x="0" y="0"/>
            <a:chExt cx="172479" cy="15535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337353" y="7505046"/>
            <a:ext cx="7001427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81% want pre-buit workout plans.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893266" y="8133387"/>
            <a:ext cx="170337" cy="153425"/>
            <a:chOff x="0" y="0"/>
            <a:chExt cx="172479" cy="15535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337353" y="8055000"/>
            <a:ext cx="7001427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80% want Exercise and Workout Plan Libraries.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449178" y="5962961"/>
            <a:ext cx="170337" cy="153425"/>
            <a:chOff x="0" y="0"/>
            <a:chExt cx="172479" cy="15535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9893266" y="5883759"/>
            <a:ext cx="7001427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Findings: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893266" y="8680167"/>
            <a:ext cx="170337" cy="153425"/>
            <a:chOff x="0" y="0"/>
            <a:chExt cx="172479" cy="15535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337353" y="8601780"/>
            <a:ext cx="7001427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90% want Real-Time Feedback and Injuries Prevention.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98638" y="8420307"/>
            <a:ext cx="1858793" cy="2965110"/>
            <a:chOff x="0" y="0"/>
            <a:chExt cx="546753" cy="8721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6753" cy="872169"/>
            </a:xfrm>
            <a:custGeom>
              <a:avLst/>
              <a:gdLst/>
              <a:ahLst/>
              <a:cxnLst/>
              <a:rect r="r" b="b" t="t" l="l"/>
              <a:pathLst>
                <a:path h="872169" w="546753">
                  <a:moveTo>
                    <a:pt x="203200" y="0"/>
                  </a:moveTo>
                  <a:lnTo>
                    <a:pt x="546753" y="0"/>
                  </a:lnTo>
                  <a:lnTo>
                    <a:pt x="343553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343553" cy="910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16587" y="8420307"/>
            <a:ext cx="8957101" cy="2965110"/>
            <a:chOff x="0" y="0"/>
            <a:chExt cx="2634677" cy="8721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34677" cy="872169"/>
            </a:xfrm>
            <a:custGeom>
              <a:avLst/>
              <a:gdLst/>
              <a:ahLst/>
              <a:cxnLst/>
              <a:rect r="r" b="b" t="t" l="l"/>
              <a:pathLst>
                <a:path h="872169" w="2634677">
                  <a:moveTo>
                    <a:pt x="203200" y="0"/>
                  </a:moveTo>
                  <a:lnTo>
                    <a:pt x="2634677" y="0"/>
                  </a:lnTo>
                  <a:lnTo>
                    <a:pt x="2431477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431477" cy="910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7033601" y="870164"/>
            <a:ext cx="2720253" cy="6308542"/>
            <a:chOff x="0" y="0"/>
            <a:chExt cx="406400" cy="9424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1863003" y="-1165042"/>
            <a:ext cx="2720253" cy="6308542"/>
            <a:chOff x="0" y="0"/>
            <a:chExt cx="406400" cy="9424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6813" y="606919"/>
            <a:ext cx="6117128" cy="7528773"/>
          </a:xfrm>
          <a:custGeom>
            <a:avLst/>
            <a:gdLst/>
            <a:ahLst/>
            <a:cxnLst/>
            <a:rect r="r" b="b" t="t" l="l"/>
            <a:pathLst>
              <a:path h="7528773" w="6117128">
                <a:moveTo>
                  <a:pt x="0" y="0"/>
                </a:moveTo>
                <a:lnTo>
                  <a:pt x="6117128" y="0"/>
                </a:lnTo>
                <a:lnTo>
                  <a:pt x="6117128" y="7528773"/>
                </a:lnTo>
                <a:lnTo>
                  <a:pt x="0" y="752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53602" y="606919"/>
            <a:ext cx="11301259" cy="3065466"/>
          </a:xfrm>
          <a:custGeom>
            <a:avLst/>
            <a:gdLst/>
            <a:ahLst/>
            <a:cxnLst/>
            <a:rect r="r" b="b" t="t" l="l"/>
            <a:pathLst>
              <a:path h="3065466" w="11301259">
                <a:moveTo>
                  <a:pt x="0" y="0"/>
                </a:moveTo>
                <a:lnTo>
                  <a:pt x="11301259" y="0"/>
                </a:lnTo>
                <a:lnTo>
                  <a:pt x="11301259" y="3065466"/>
                </a:lnTo>
                <a:lnTo>
                  <a:pt x="0" y="3065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72812" y="4498817"/>
            <a:ext cx="5038128" cy="4572102"/>
          </a:xfrm>
          <a:custGeom>
            <a:avLst/>
            <a:gdLst/>
            <a:ahLst/>
            <a:cxnLst/>
            <a:rect r="r" b="b" t="t" l="l"/>
            <a:pathLst>
              <a:path h="4572102" w="5038128">
                <a:moveTo>
                  <a:pt x="0" y="0"/>
                </a:moveTo>
                <a:lnTo>
                  <a:pt x="5038129" y="0"/>
                </a:lnTo>
                <a:lnTo>
                  <a:pt x="5038129" y="4572102"/>
                </a:lnTo>
                <a:lnTo>
                  <a:pt x="0" y="4572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216855" y="4468298"/>
            <a:ext cx="4838006" cy="5420815"/>
          </a:xfrm>
          <a:custGeom>
            <a:avLst/>
            <a:gdLst/>
            <a:ahLst/>
            <a:cxnLst/>
            <a:rect r="r" b="b" t="t" l="l"/>
            <a:pathLst>
              <a:path h="5420815" w="4838006">
                <a:moveTo>
                  <a:pt x="0" y="0"/>
                </a:moveTo>
                <a:lnTo>
                  <a:pt x="4838006" y="0"/>
                </a:lnTo>
                <a:lnTo>
                  <a:pt x="4838006" y="5420815"/>
                </a:lnTo>
                <a:lnTo>
                  <a:pt x="0" y="5420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751" r="-6307" b="-24757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36813" y="8697157"/>
            <a:ext cx="8199049" cy="1368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SYSTEM DESIGN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19157" y="167762"/>
            <a:ext cx="2538274" cy="343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USE-CASE DIAGRAM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21317" y="167762"/>
            <a:ext cx="4634925" cy="343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ERD OVERVIEW DIAGRAM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91877" y="3976810"/>
            <a:ext cx="2538274" cy="343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ACTIVITY DIAGRAM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39637" y="3976810"/>
            <a:ext cx="3998285" cy="343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SEQUENCE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8684" y="331879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59483" y="340912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4034378" y="1283795"/>
            <a:ext cx="830117" cy="1399915"/>
            <a:chOff x="0" y="0"/>
            <a:chExt cx="406400" cy="6853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85356"/>
            </a:xfrm>
            <a:custGeom>
              <a:avLst/>
              <a:gdLst/>
              <a:ahLst/>
              <a:cxnLst/>
              <a:rect r="r" b="b" t="t" l="l"/>
              <a:pathLst>
                <a:path h="68535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85356"/>
                  </a:lnTo>
                  <a:lnTo>
                    <a:pt x="0" y="68535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72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4711817" y="1283795"/>
            <a:ext cx="4000144" cy="1399915"/>
            <a:chOff x="0" y="0"/>
            <a:chExt cx="1958349" cy="6853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8349" cy="685356"/>
            </a:xfrm>
            <a:custGeom>
              <a:avLst/>
              <a:gdLst/>
              <a:ahLst/>
              <a:cxnLst/>
              <a:rect r="r" b="b" t="t" l="l"/>
              <a:pathLst>
                <a:path h="685356" w="1958349">
                  <a:moveTo>
                    <a:pt x="203200" y="0"/>
                  </a:moveTo>
                  <a:lnTo>
                    <a:pt x="1958349" y="0"/>
                  </a:lnTo>
                  <a:lnTo>
                    <a:pt x="1755149" y="685356"/>
                  </a:lnTo>
                  <a:lnTo>
                    <a:pt x="0" y="685356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1755149" cy="72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406805" y="378093"/>
            <a:ext cx="1520825" cy="9635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99"/>
              </a:lnSpc>
            </a:pPr>
            <a:r>
              <a:rPr lang="en-US" sz="9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AI IMPLEMENTATION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68684" y="1251639"/>
            <a:ext cx="259173" cy="184892"/>
            <a:chOff x="0" y="0"/>
            <a:chExt cx="217768" cy="1553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4377" y="1104768"/>
            <a:ext cx="18531303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b="true" sz="253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1: Identify Classification Task</a:t>
            </a:r>
          </a:p>
        </p:txBody>
      </p:sp>
      <p:grpSp>
        <p:nvGrpSpPr>
          <p:cNvPr name="Group 18" id="18"/>
          <p:cNvGrpSpPr/>
          <p:nvPr/>
        </p:nvGrpSpPr>
        <p:grpSpPr>
          <a:xfrm rot="-10800000">
            <a:off x="-751738" y="9281058"/>
            <a:ext cx="1503476" cy="3486713"/>
            <a:chOff x="0" y="0"/>
            <a:chExt cx="406400" cy="9424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5429" y="1881279"/>
            <a:ext cx="259173" cy="184892"/>
            <a:chOff x="0" y="0"/>
            <a:chExt cx="217768" cy="1553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820069" y="1734407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Goal: Classify exercise movements into stages (e.g., Up/Down for squats.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15429" y="2498166"/>
            <a:ext cx="259173" cy="184892"/>
            <a:chOff x="0" y="0"/>
            <a:chExt cx="217768" cy="1553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820069" y="2351295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Type: Binary or multi-class classification based on exercise stages.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468684" y="3376237"/>
            <a:ext cx="259173" cy="184892"/>
            <a:chOff x="0" y="0"/>
            <a:chExt cx="217768" cy="15535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44377" y="3229365"/>
            <a:ext cx="18531303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b="true" sz="253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2: Identify Important Key Points (Landmarks)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15429" y="4005876"/>
            <a:ext cx="259173" cy="184892"/>
            <a:chOff x="0" y="0"/>
            <a:chExt cx="217768" cy="15535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820069" y="3859005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Tool: Mediapipe for pose estimation.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115429" y="4622764"/>
            <a:ext cx="259173" cy="184892"/>
            <a:chOff x="0" y="0"/>
            <a:chExt cx="217768" cy="15535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820069" y="4475893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Key Points: Select relevant body landmarks critical for tracking movement.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115429" y="5264307"/>
            <a:ext cx="259173" cy="184892"/>
            <a:chOff x="0" y="0"/>
            <a:chExt cx="217768" cy="15535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820069" y="5117436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Output: Landmark coordinates (x, y, z) for each frame.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468684" y="6047742"/>
            <a:ext cx="259173" cy="184892"/>
            <a:chOff x="0" y="0"/>
            <a:chExt cx="217768" cy="15535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144377" y="5900870"/>
            <a:ext cx="18531303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b="true" sz="253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3: Data Preperation and Labeling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115429" y="6677381"/>
            <a:ext cx="259173" cy="184892"/>
            <a:chOff x="0" y="0"/>
            <a:chExt cx="217768" cy="15535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820069" y="6530510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Data: Videos of users performing exercises.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1115429" y="7294269"/>
            <a:ext cx="259173" cy="184892"/>
            <a:chOff x="0" y="0"/>
            <a:chExt cx="217768" cy="155354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820069" y="7147398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Extract frames from videos using OpenCV.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1115429" y="7935812"/>
            <a:ext cx="259173" cy="184892"/>
            <a:chOff x="0" y="0"/>
            <a:chExt cx="217768" cy="15535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820069" y="7788941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Mediapipe to get landmark coordinates per frame.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115429" y="8571725"/>
            <a:ext cx="259173" cy="184892"/>
            <a:chOff x="0" y="0"/>
            <a:chExt cx="217768" cy="155354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1820069" y="8424853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Label frames manually (e.g., “Up” or “Down” for squats).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15429" y="9188612"/>
            <a:ext cx="259173" cy="184892"/>
            <a:chOff x="0" y="0"/>
            <a:chExt cx="217768" cy="155354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820069" y="9041741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dataset: Landmark coordinates with stage labels.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1115429" y="9819647"/>
            <a:ext cx="259173" cy="184892"/>
            <a:chOff x="0" y="0"/>
            <a:chExt cx="217768" cy="155354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1820069" y="9672775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Split data: 80% training, 20% testing.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8684" y="331879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59483" y="340912"/>
            <a:ext cx="1714579" cy="343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4034378" y="1283795"/>
            <a:ext cx="830117" cy="1399915"/>
            <a:chOff x="0" y="0"/>
            <a:chExt cx="406400" cy="6853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85356"/>
            </a:xfrm>
            <a:custGeom>
              <a:avLst/>
              <a:gdLst/>
              <a:ahLst/>
              <a:cxnLst/>
              <a:rect r="r" b="b" t="t" l="l"/>
              <a:pathLst>
                <a:path h="68535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85356"/>
                  </a:lnTo>
                  <a:lnTo>
                    <a:pt x="0" y="68535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72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4711817" y="1283795"/>
            <a:ext cx="4000144" cy="1399915"/>
            <a:chOff x="0" y="0"/>
            <a:chExt cx="1958349" cy="6853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8349" cy="685356"/>
            </a:xfrm>
            <a:custGeom>
              <a:avLst/>
              <a:gdLst/>
              <a:ahLst/>
              <a:cxnLst/>
              <a:rect r="r" b="b" t="t" l="l"/>
              <a:pathLst>
                <a:path h="685356" w="1958349">
                  <a:moveTo>
                    <a:pt x="203200" y="0"/>
                  </a:moveTo>
                  <a:lnTo>
                    <a:pt x="1958349" y="0"/>
                  </a:lnTo>
                  <a:lnTo>
                    <a:pt x="1755149" y="685356"/>
                  </a:lnTo>
                  <a:lnTo>
                    <a:pt x="0" y="685356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1755149" cy="72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406805" y="378093"/>
            <a:ext cx="1520825" cy="9635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99"/>
              </a:lnSpc>
            </a:pPr>
            <a:r>
              <a:rPr lang="en-US" sz="9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AI IMPLEMENTATION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68684" y="1251639"/>
            <a:ext cx="259173" cy="184892"/>
            <a:chOff x="0" y="0"/>
            <a:chExt cx="217768" cy="1553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4377" y="1104768"/>
            <a:ext cx="18531303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b="true" sz="253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4: Model Training</a:t>
            </a:r>
          </a:p>
        </p:txBody>
      </p:sp>
      <p:grpSp>
        <p:nvGrpSpPr>
          <p:cNvPr name="Group 18" id="18"/>
          <p:cNvGrpSpPr/>
          <p:nvPr/>
        </p:nvGrpSpPr>
        <p:grpSpPr>
          <a:xfrm rot="-10800000">
            <a:off x="-751738" y="9558000"/>
            <a:ext cx="1503476" cy="3486713"/>
            <a:chOff x="0" y="0"/>
            <a:chExt cx="406400" cy="9424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5429" y="1881279"/>
            <a:ext cx="259173" cy="184892"/>
            <a:chOff x="0" y="0"/>
            <a:chExt cx="217768" cy="1553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820069" y="1734407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 (LR)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15429" y="2498166"/>
            <a:ext cx="259173" cy="184892"/>
            <a:chOff x="0" y="0"/>
            <a:chExt cx="217768" cy="1553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820069" y="2351295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 Vector Classifier (SVC)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115429" y="3782210"/>
            <a:ext cx="259173" cy="184892"/>
            <a:chOff x="0" y="0"/>
            <a:chExt cx="217768" cy="15535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820069" y="3635338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Decision Tree Classifier (DTC)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15429" y="4399097"/>
            <a:ext cx="259173" cy="184892"/>
            <a:chOff x="0" y="0"/>
            <a:chExt cx="217768" cy="15535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820069" y="4252226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Stochastic Gradient Descent Classifier (SGDC)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115429" y="5040640"/>
            <a:ext cx="259173" cy="184892"/>
            <a:chOff x="0" y="0"/>
            <a:chExt cx="217768" cy="15535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820069" y="4893769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Random Forest Classifier (RF)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468684" y="5995525"/>
            <a:ext cx="259173" cy="184892"/>
            <a:chOff x="0" y="0"/>
            <a:chExt cx="217768" cy="15535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144377" y="5848653"/>
            <a:ext cx="18531303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b="true" sz="253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5: Evaluation and Selection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115429" y="6625164"/>
            <a:ext cx="259173" cy="184892"/>
            <a:chOff x="0" y="0"/>
            <a:chExt cx="217768" cy="15535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820069" y="6478293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Accuracy: Correctly classified frames.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115429" y="7242052"/>
            <a:ext cx="259173" cy="184892"/>
            <a:chOff x="0" y="0"/>
            <a:chExt cx="217768" cy="15535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820069" y="7095181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 all models on the test set.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1115429" y="7883595"/>
            <a:ext cx="259173" cy="184892"/>
            <a:chOff x="0" y="0"/>
            <a:chExt cx="217768" cy="155354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820069" y="7736724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Compare accuracy and F1-score.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1115429" y="8519508"/>
            <a:ext cx="259173" cy="184892"/>
            <a:chOff x="0" y="0"/>
            <a:chExt cx="217768" cy="15535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820069" y="8372637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Integrate the best model into the web app.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115429" y="9136395"/>
            <a:ext cx="259173" cy="184892"/>
            <a:chOff x="0" y="0"/>
            <a:chExt cx="217768" cy="155354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1820069" y="8989524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 real-time video frames for stage detection and feedback.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115429" y="3129200"/>
            <a:ext cx="259173" cy="184892"/>
            <a:chOff x="0" y="0"/>
            <a:chExt cx="217768" cy="155354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820069" y="2982329"/>
            <a:ext cx="17855610" cy="43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  <a:spcBef>
                <a:spcPct val="0"/>
              </a:spcBef>
            </a:pPr>
            <a:r>
              <a:rPr lang="en-US" sz="25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K-Nearest Neighbors (KNN)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74892" y="20058"/>
            <a:ext cx="9437942" cy="195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32"/>
              </a:lnSpc>
              <a:spcBef>
                <a:spcPct val="0"/>
              </a:spcBef>
            </a:pPr>
            <a:r>
              <a:rPr lang="en-US" sz="1138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IMPLEMENTATION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14112834" y="439883"/>
            <a:ext cx="4175166" cy="1339782"/>
            <a:chOff x="0" y="0"/>
            <a:chExt cx="2717943" cy="872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7943" cy="872169"/>
            </a:xfrm>
            <a:custGeom>
              <a:avLst/>
              <a:gdLst/>
              <a:ahLst/>
              <a:cxnLst/>
              <a:rect r="r" b="b" t="t" l="l"/>
              <a:pathLst>
                <a:path h="872169" w="2717943">
                  <a:moveTo>
                    <a:pt x="203200" y="0"/>
                  </a:moveTo>
                  <a:lnTo>
                    <a:pt x="2717943" y="0"/>
                  </a:lnTo>
                  <a:lnTo>
                    <a:pt x="2514743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514743" cy="910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347" y="436163"/>
            <a:ext cx="4650545" cy="1339782"/>
            <a:chOff x="0" y="0"/>
            <a:chExt cx="3027405" cy="8721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27405" cy="872169"/>
            </a:xfrm>
            <a:custGeom>
              <a:avLst/>
              <a:gdLst/>
              <a:ahLst/>
              <a:cxnLst/>
              <a:rect r="r" b="b" t="t" l="l"/>
              <a:pathLst>
                <a:path h="872169" w="3027405">
                  <a:moveTo>
                    <a:pt x="203200" y="0"/>
                  </a:moveTo>
                  <a:lnTo>
                    <a:pt x="3027405" y="0"/>
                  </a:lnTo>
                  <a:lnTo>
                    <a:pt x="2824205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824205" cy="910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1972975"/>
            <a:ext cx="5616103" cy="3486713"/>
            <a:chOff x="0" y="0"/>
            <a:chExt cx="1635561" cy="10154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5561" cy="1015425"/>
            </a:xfrm>
            <a:custGeom>
              <a:avLst/>
              <a:gdLst/>
              <a:ahLst/>
              <a:cxnLst/>
              <a:rect r="r" b="b" t="t" l="l"/>
              <a:pathLst>
                <a:path h="1015425" w="1635561">
                  <a:moveTo>
                    <a:pt x="203200" y="0"/>
                  </a:moveTo>
                  <a:lnTo>
                    <a:pt x="1635561" y="0"/>
                  </a:lnTo>
                  <a:lnTo>
                    <a:pt x="1432361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5185" t="0" r="-5185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335948" y="2689255"/>
            <a:ext cx="5616103" cy="3486713"/>
            <a:chOff x="0" y="0"/>
            <a:chExt cx="1635561" cy="10154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5561" cy="1015425"/>
            </a:xfrm>
            <a:custGeom>
              <a:avLst/>
              <a:gdLst/>
              <a:ahLst/>
              <a:cxnLst/>
              <a:rect r="r" b="b" t="t" l="l"/>
              <a:pathLst>
                <a:path h="1015425" w="1635561">
                  <a:moveTo>
                    <a:pt x="203200" y="0"/>
                  </a:moveTo>
                  <a:lnTo>
                    <a:pt x="1635561" y="0"/>
                  </a:lnTo>
                  <a:lnTo>
                    <a:pt x="1432361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5185" t="0" r="-518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952052" y="1972975"/>
            <a:ext cx="5616103" cy="3486713"/>
            <a:chOff x="0" y="0"/>
            <a:chExt cx="1635561" cy="10154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5561" cy="1015425"/>
            </a:xfrm>
            <a:custGeom>
              <a:avLst/>
              <a:gdLst/>
              <a:ahLst/>
              <a:cxnLst/>
              <a:rect r="r" b="b" t="t" l="l"/>
              <a:pathLst>
                <a:path h="1015425" w="1635561">
                  <a:moveTo>
                    <a:pt x="203200" y="0"/>
                  </a:moveTo>
                  <a:lnTo>
                    <a:pt x="1635561" y="0"/>
                  </a:lnTo>
                  <a:lnTo>
                    <a:pt x="1432361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5185" t="0" r="-5185" b="0"/>
              </a:stretch>
            </a:blipFill>
          </p:spPr>
        </p:sp>
      </p:grpSp>
      <p:sp>
        <p:nvSpPr>
          <p:cNvPr name="AutoShape 18" id="18"/>
          <p:cNvSpPr/>
          <p:nvPr/>
        </p:nvSpPr>
        <p:spPr>
          <a:xfrm flipV="true">
            <a:off x="1028700" y="6030270"/>
            <a:ext cx="4795430" cy="0"/>
          </a:xfrm>
          <a:prstGeom prst="line">
            <a:avLst/>
          </a:prstGeom>
          <a:ln cap="flat" w="19050">
            <a:solidFill>
              <a:srgbClr val="FFB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7174101" y="2072035"/>
            <a:ext cx="4795430" cy="0"/>
          </a:xfrm>
          <a:prstGeom prst="line">
            <a:avLst/>
          </a:prstGeom>
          <a:ln cap="flat" w="19050">
            <a:solidFill>
              <a:srgbClr val="FFB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1731567" y="5994556"/>
            <a:ext cx="5129603" cy="0"/>
          </a:xfrm>
          <a:prstGeom prst="line">
            <a:avLst/>
          </a:prstGeom>
          <a:ln cap="flat" w="19050">
            <a:solidFill>
              <a:srgbClr val="FFB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2870086" y="6494148"/>
            <a:ext cx="5616103" cy="3486713"/>
            <a:chOff x="0" y="0"/>
            <a:chExt cx="1635561" cy="10154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35561" cy="1015425"/>
            </a:xfrm>
            <a:custGeom>
              <a:avLst/>
              <a:gdLst/>
              <a:ahLst/>
              <a:cxnLst/>
              <a:rect r="r" b="b" t="t" l="l"/>
              <a:pathLst>
                <a:path h="1015425" w="1635561">
                  <a:moveTo>
                    <a:pt x="203200" y="0"/>
                  </a:moveTo>
                  <a:lnTo>
                    <a:pt x="1635561" y="0"/>
                  </a:lnTo>
                  <a:lnTo>
                    <a:pt x="1432361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l="-5185" t="0" r="-5185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801811" y="6494148"/>
            <a:ext cx="5616103" cy="3486713"/>
            <a:chOff x="0" y="0"/>
            <a:chExt cx="1635561" cy="101542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35561" cy="1015425"/>
            </a:xfrm>
            <a:custGeom>
              <a:avLst/>
              <a:gdLst/>
              <a:ahLst/>
              <a:cxnLst/>
              <a:rect r="r" b="b" t="t" l="l"/>
              <a:pathLst>
                <a:path h="1015425" w="1635561">
                  <a:moveTo>
                    <a:pt x="203200" y="0"/>
                  </a:moveTo>
                  <a:lnTo>
                    <a:pt x="1635561" y="0"/>
                  </a:lnTo>
                  <a:lnTo>
                    <a:pt x="1432361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6"/>
              <a:stretch>
                <a:fillRect l="-5185" t="0" r="-5185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972371" y="5543027"/>
            <a:ext cx="3156611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LOGIN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38840" y="2132995"/>
            <a:ext cx="3156611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DASHBOARD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81257" y="5543027"/>
            <a:ext cx="3156611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PROGRESS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02951" y="6089806"/>
            <a:ext cx="3156611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WORKOUT SESSION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70086" y="6089806"/>
            <a:ext cx="3156611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REAL-TIME DETECTION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-2403788" y="9072223"/>
            <a:ext cx="3250626" cy="7538529"/>
            <a:chOff x="0" y="0"/>
            <a:chExt cx="406400" cy="942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295080" y="1578167"/>
            <a:ext cx="20878160" cy="3565333"/>
            <a:chOff x="0" y="0"/>
            <a:chExt cx="3206044" cy="547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06044" cy="547492"/>
            </a:xfrm>
            <a:custGeom>
              <a:avLst/>
              <a:gdLst/>
              <a:ahLst/>
              <a:cxnLst/>
              <a:rect r="r" b="b" t="t" l="l"/>
              <a:pathLst>
                <a:path h="547492" w="3206044">
                  <a:moveTo>
                    <a:pt x="0" y="0"/>
                  </a:moveTo>
                  <a:lnTo>
                    <a:pt x="3206044" y="0"/>
                  </a:lnTo>
                  <a:lnTo>
                    <a:pt x="3206044" y="547492"/>
                  </a:lnTo>
                  <a:lnTo>
                    <a:pt x="0" y="547492"/>
                  </a:lnTo>
                  <a:close/>
                </a:path>
              </a:pathLst>
            </a:custGeom>
            <a:blipFill>
              <a:blip r:embed="rId6"/>
              <a:stretch>
                <a:fillRect l="0" t="-145256" r="0" b="-14525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15824151" y="3684883"/>
            <a:ext cx="2169160" cy="216916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0627" y="3856333"/>
            <a:ext cx="7918382" cy="231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87"/>
              </a:lnSpc>
            </a:pPr>
            <a:r>
              <a:rPr lang="en-US" sz="16318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TESTING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5210" y="6130268"/>
            <a:ext cx="17453311" cy="294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Regular User: Likes UI and exercise library, wants better progress tracking and achievements.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Personal Trainer: Loves AI form detection, needs better workout and client management.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Analyst: Frustrated with limited data customization, wants API and export options.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Beginner: Enjoys guidance and achievements, requests more beginner workouts.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Business Professional: Values time-efficient workouts, seeks offline access and templates.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824151" y="4060282"/>
            <a:ext cx="2233359" cy="103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9"/>
              </a:lnSpc>
              <a:spcBef>
                <a:spcPct val="0"/>
              </a:spcBef>
            </a:pPr>
            <a:r>
              <a:rPr lang="en-US" b="true" sz="612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36849" y="5068645"/>
            <a:ext cx="1407964" cy="29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b="true" sz="17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UAT Testing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18060" y="584414"/>
            <a:ext cx="754761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Unit Testing - All Passed</a:t>
            </a:r>
          </a:p>
        </p:txBody>
      </p:sp>
      <p:grpSp>
        <p:nvGrpSpPr>
          <p:cNvPr name="Group 21" id="21"/>
          <p:cNvGrpSpPr/>
          <p:nvPr/>
        </p:nvGrpSpPr>
        <p:grpSpPr>
          <a:xfrm rot="-10800000">
            <a:off x="-213169" y="9072223"/>
            <a:ext cx="4522987" cy="7538529"/>
            <a:chOff x="0" y="0"/>
            <a:chExt cx="565473" cy="9424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473" cy="942483"/>
            </a:xfrm>
            <a:custGeom>
              <a:avLst/>
              <a:gdLst/>
              <a:ahLst/>
              <a:cxnLst/>
              <a:rect r="r" b="b" t="t" l="l"/>
              <a:pathLst>
                <a:path h="942483" w="565473">
                  <a:moveTo>
                    <a:pt x="203200" y="0"/>
                  </a:moveTo>
                  <a:lnTo>
                    <a:pt x="565473" y="0"/>
                  </a:lnTo>
                  <a:lnTo>
                    <a:pt x="362273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362273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295080" y="1757962"/>
            <a:ext cx="20878160" cy="2908476"/>
            <a:chOff x="0" y="0"/>
            <a:chExt cx="3206044" cy="4466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6044" cy="446625"/>
            </a:xfrm>
            <a:custGeom>
              <a:avLst/>
              <a:gdLst/>
              <a:ahLst/>
              <a:cxnLst/>
              <a:rect r="r" b="b" t="t" l="l"/>
              <a:pathLst>
                <a:path h="446625" w="3206044">
                  <a:moveTo>
                    <a:pt x="0" y="0"/>
                  </a:moveTo>
                  <a:lnTo>
                    <a:pt x="3206044" y="0"/>
                  </a:lnTo>
                  <a:lnTo>
                    <a:pt x="3206044" y="446625"/>
                  </a:lnTo>
                  <a:lnTo>
                    <a:pt x="0" y="446625"/>
                  </a:lnTo>
                  <a:close/>
                </a:path>
              </a:pathLst>
            </a:custGeom>
            <a:blipFill>
              <a:blip r:embed="rId6"/>
              <a:stretch>
                <a:fillRect l="0" t="-189354" r="0" b="-18935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1583965" y="4258037"/>
            <a:ext cx="7115981" cy="816801"/>
            <a:chOff x="0" y="0"/>
            <a:chExt cx="10330200" cy="11857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30200" cy="1185742"/>
            </a:xfrm>
            <a:custGeom>
              <a:avLst/>
              <a:gdLst/>
              <a:ahLst/>
              <a:cxnLst/>
              <a:rect r="r" b="b" t="t" l="l"/>
              <a:pathLst>
                <a:path h="1185742" w="10330200">
                  <a:moveTo>
                    <a:pt x="203200" y="0"/>
                  </a:moveTo>
                  <a:lnTo>
                    <a:pt x="10330200" y="0"/>
                  </a:lnTo>
                  <a:lnTo>
                    <a:pt x="10127000" y="1185742"/>
                  </a:lnTo>
                  <a:lnTo>
                    <a:pt x="0" y="118574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10127000" cy="1223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12144" y="3061643"/>
            <a:ext cx="1584715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PROBLEMS AND LIMITATIONS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2144" y="5777665"/>
            <a:ext cx="6652187" cy="333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Beginners need more simple workouts.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rainers lack client management tools.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 users need better analytics.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ewer customized options。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AutoShape 15" id="15"/>
          <p:cNvSpPr/>
          <p:nvPr/>
        </p:nvSpPr>
        <p:spPr>
          <a:xfrm flipV="true">
            <a:off x="1412144" y="5825290"/>
            <a:ext cx="0" cy="3433010"/>
          </a:xfrm>
          <a:prstGeom prst="line">
            <a:avLst/>
          </a:prstGeom>
          <a:ln cap="flat" w="38100">
            <a:solidFill>
              <a:srgbClr val="FFB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9893266" y="6484340"/>
            <a:ext cx="170337" cy="153425"/>
            <a:chOff x="0" y="0"/>
            <a:chExt cx="172479" cy="1553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337353" y="6405138"/>
            <a:ext cx="700142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social features like forums.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93266" y="7034250"/>
            <a:ext cx="170337" cy="153425"/>
            <a:chOff x="0" y="0"/>
            <a:chExt cx="172479" cy="1553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337353" y="6955092"/>
            <a:ext cx="700142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Rigid data structure.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893266" y="7583433"/>
            <a:ext cx="170337" cy="153425"/>
            <a:chOff x="0" y="0"/>
            <a:chExt cx="172479" cy="15535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337353" y="7505046"/>
            <a:ext cx="700142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 performance issue in low-end devices.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893266" y="8133387"/>
            <a:ext cx="170337" cy="153425"/>
            <a:chOff x="0" y="0"/>
            <a:chExt cx="172479" cy="15535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337353" y="8055000"/>
            <a:ext cx="700142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Progress tracking not engaging.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449178" y="5962961"/>
            <a:ext cx="170337" cy="153425"/>
            <a:chOff x="0" y="0"/>
            <a:chExt cx="172479" cy="15535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9893266" y="5883759"/>
            <a:ext cx="700142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Platform Limits: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893266" y="8680167"/>
            <a:ext cx="170337" cy="153425"/>
            <a:chOff x="0" y="0"/>
            <a:chExt cx="172479" cy="15535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2479" cy="155354"/>
            </a:xfrm>
            <a:custGeom>
              <a:avLst/>
              <a:gdLst/>
              <a:ahLst/>
              <a:cxnLst/>
              <a:rect r="r" b="b" t="t" l="l"/>
              <a:pathLst>
                <a:path h="155354" w="172479">
                  <a:moveTo>
                    <a:pt x="0" y="0"/>
                  </a:moveTo>
                  <a:lnTo>
                    <a:pt x="172479" y="0"/>
                  </a:lnTo>
                  <a:lnTo>
                    <a:pt x="17247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72479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337353" y="8601780"/>
            <a:ext cx="700142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Lack of admin managing features.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8684" y="331879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59483" y="340912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4034378" y="1283795"/>
            <a:ext cx="830117" cy="1399915"/>
            <a:chOff x="0" y="0"/>
            <a:chExt cx="406400" cy="6853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85356"/>
            </a:xfrm>
            <a:custGeom>
              <a:avLst/>
              <a:gdLst/>
              <a:ahLst/>
              <a:cxnLst/>
              <a:rect r="r" b="b" t="t" l="l"/>
              <a:pathLst>
                <a:path h="68535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85356"/>
                  </a:lnTo>
                  <a:lnTo>
                    <a:pt x="0" y="68535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72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4711817" y="1283795"/>
            <a:ext cx="4000144" cy="1399915"/>
            <a:chOff x="0" y="0"/>
            <a:chExt cx="1958349" cy="6853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8349" cy="685356"/>
            </a:xfrm>
            <a:custGeom>
              <a:avLst/>
              <a:gdLst/>
              <a:ahLst/>
              <a:cxnLst/>
              <a:rect r="r" b="b" t="t" l="l"/>
              <a:pathLst>
                <a:path h="685356" w="1958349">
                  <a:moveTo>
                    <a:pt x="203200" y="0"/>
                  </a:moveTo>
                  <a:lnTo>
                    <a:pt x="1958349" y="0"/>
                  </a:lnTo>
                  <a:lnTo>
                    <a:pt x="1755149" y="685356"/>
                  </a:lnTo>
                  <a:lnTo>
                    <a:pt x="0" y="685356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1755149" cy="72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595014" y="368568"/>
            <a:ext cx="1332615" cy="1293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2"/>
              </a:lnSpc>
            </a:pPr>
            <a:r>
              <a:rPr lang="en-US" sz="88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FUTURE ENHANCEMENTS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68684" y="1272957"/>
            <a:ext cx="314842" cy="224606"/>
            <a:chOff x="0" y="0"/>
            <a:chExt cx="217768" cy="1553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89512" y="1095243"/>
            <a:ext cx="22511746" cy="5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b="true" sz="30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Experience:</a:t>
            </a:r>
          </a:p>
        </p:txBody>
      </p:sp>
      <p:grpSp>
        <p:nvGrpSpPr>
          <p:cNvPr name="Group 18" id="18"/>
          <p:cNvGrpSpPr/>
          <p:nvPr/>
        </p:nvGrpSpPr>
        <p:grpSpPr>
          <a:xfrm rot="-10800000">
            <a:off x="-751738" y="9281058"/>
            <a:ext cx="1503476" cy="3486713"/>
            <a:chOff x="0" y="0"/>
            <a:chExt cx="406400" cy="9424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54348" y="2037840"/>
            <a:ext cx="314842" cy="224606"/>
            <a:chOff x="0" y="0"/>
            <a:chExt cx="217768" cy="1553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110341" y="1860126"/>
            <a:ext cx="21690918" cy="5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forums and leaderboards.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54348" y="2787232"/>
            <a:ext cx="314842" cy="224606"/>
            <a:chOff x="0" y="0"/>
            <a:chExt cx="217768" cy="1553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110341" y="2609518"/>
            <a:ext cx="21690918" cy="5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 rewards for motivation.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468684" y="4186099"/>
            <a:ext cx="314842" cy="224606"/>
            <a:chOff x="0" y="0"/>
            <a:chExt cx="217768" cy="15535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89512" y="4008385"/>
            <a:ext cx="22511746" cy="5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b="true" sz="30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Features: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54348" y="4950983"/>
            <a:ext cx="314842" cy="224606"/>
            <a:chOff x="0" y="0"/>
            <a:chExt cx="217768" cy="15535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110341" y="4773269"/>
            <a:ext cx="21690918" cy="5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trainer tools and client tracking.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54348" y="5700375"/>
            <a:ext cx="314842" cy="224606"/>
            <a:chOff x="0" y="0"/>
            <a:chExt cx="217768" cy="15535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110341" y="5522661"/>
            <a:ext cx="21690918" cy="5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Admin Content Management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468684" y="7099241"/>
            <a:ext cx="314842" cy="224606"/>
            <a:chOff x="0" y="0"/>
            <a:chExt cx="217768" cy="15535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289512" y="6921527"/>
            <a:ext cx="22511746" cy="5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b="true" sz="30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Technical Fixes: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54348" y="7864125"/>
            <a:ext cx="314842" cy="224606"/>
            <a:chOff x="0" y="0"/>
            <a:chExt cx="217768" cy="15535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2110341" y="7686411"/>
            <a:ext cx="21690918" cy="5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data structure flexible.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254348" y="8613517"/>
            <a:ext cx="314842" cy="224606"/>
            <a:chOff x="0" y="0"/>
            <a:chExt cx="217768" cy="15535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2110341" y="8435803"/>
            <a:ext cx="21690918" cy="5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Expand AI to more exercises.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1254348" y="9392861"/>
            <a:ext cx="314842" cy="224606"/>
            <a:chOff x="0" y="0"/>
            <a:chExt cx="217768" cy="155354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2110341" y="9215147"/>
            <a:ext cx="21690918" cy="52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Optimize AI for low-end devices.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4458" y="1067462"/>
            <a:ext cx="10185107" cy="170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88"/>
              </a:lnSpc>
              <a:spcBef>
                <a:spcPct val="0"/>
              </a:spcBef>
            </a:pPr>
            <a:r>
              <a:rPr lang="en-US" sz="9992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044998" y="1413937"/>
            <a:ext cx="6485717" cy="1205901"/>
            <a:chOff x="0" y="0"/>
            <a:chExt cx="3103127" cy="5769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3127" cy="576970"/>
            </a:xfrm>
            <a:custGeom>
              <a:avLst/>
              <a:gdLst/>
              <a:ahLst/>
              <a:cxnLst/>
              <a:rect r="r" b="b" t="t" l="l"/>
              <a:pathLst>
                <a:path h="576970" w="3103127">
                  <a:moveTo>
                    <a:pt x="203200" y="0"/>
                  </a:moveTo>
                  <a:lnTo>
                    <a:pt x="3103127" y="0"/>
                  </a:lnTo>
                  <a:lnTo>
                    <a:pt x="2899927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899927" cy="615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65762" y="-174995"/>
            <a:ext cx="11412927" cy="10988076"/>
            <a:chOff x="0" y="0"/>
            <a:chExt cx="1054686" cy="10154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686" cy="1015425"/>
            </a:xfrm>
            <a:custGeom>
              <a:avLst/>
              <a:gdLst/>
              <a:ahLst/>
              <a:cxnLst/>
              <a:rect r="r" b="b" t="t" l="l"/>
              <a:pathLst>
                <a:path h="1015425" w="1054686">
                  <a:moveTo>
                    <a:pt x="203200" y="0"/>
                  </a:moveTo>
                  <a:lnTo>
                    <a:pt x="1054686" y="0"/>
                  </a:lnTo>
                  <a:lnTo>
                    <a:pt x="85148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30526" t="0" r="-62696" b="-3371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1317827" y="5891437"/>
            <a:ext cx="1503476" cy="3486713"/>
            <a:chOff x="0" y="0"/>
            <a:chExt cx="406400" cy="9424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06157" y="5947417"/>
            <a:ext cx="1166152" cy="829070"/>
            <a:chOff x="0" y="0"/>
            <a:chExt cx="811554" cy="5769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1554" cy="576970"/>
            </a:xfrm>
            <a:custGeom>
              <a:avLst/>
              <a:gdLst/>
              <a:ahLst/>
              <a:cxnLst/>
              <a:rect r="r" b="b" t="t" l="l"/>
              <a:pathLst>
                <a:path h="576970" w="811554">
                  <a:moveTo>
                    <a:pt x="203200" y="0"/>
                  </a:moveTo>
                  <a:lnTo>
                    <a:pt x="811554" y="0"/>
                  </a:lnTo>
                  <a:lnTo>
                    <a:pt x="608354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8354" cy="615070"/>
            </a:xfrm>
            <a:prstGeom prst="rect">
              <a:avLst/>
            </a:prstGeom>
          </p:spPr>
          <p:txBody>
            <a:bodyPr anchor="ctr" rtlCol="false" tIns="55495" lIns="55495" bIns="55495" rIns="55495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06157" y="7199463"/>
            <a:ext cx="1166152" cy="829070"/>
            <a:chOff x="0" y="0"/>
            <a:chExt cx="811554" cy="5769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1554" cy="576970"/>
            </a:xfrm>
            <a:custGeom>
              <a:avLst/>
              <a:gdLst/>
              <a:ahLst/>
              <a:cxnLst/>
              <a:rect r="r" b="b" t="t" l="l"/>
              <a:pathLst>
                <a:path h="576970" w="811554">
                  <a:moveTo>
                    <a:pt x="203200" y="0"/>
                  </a:moveTo>
                  <a:lnTo>
                    <a:pt x="811554" y="0"/>
                  </a:lnTo>
                  <a:lnTo>
                    <a:pt x="608354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8354" cy="615070"/>
            </a:xfrm>
            <a:prstGeom prst="rect">
              <a:avLst/>
            </a:prstGeom>
          </p:spPr>
          <p:txBody>
            <a:bodyPr anchor="ctr" rtlCol="false" tIns="55495" lIns="55495" bIns="55495" rIns="55495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06157" y="8493099"/>
            <a:ext cx="1166152" cy="829070"/>
            <a:chOff x="0" y="0"/>
            <a:chExt cx="811554" cy="5769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1554" cy="576970"/>
            </a:xfrm>
            <a:custGeom>
              <a:avLst/>
              <a:gdLst/>
              <a:ahLst/>
              <a:cxnLst/>
              <a:rect r="r" b="b" t="t" l="l"/>
              <a:pathLst>
                <a:path h="576970" w="811554">
                  <a:moveTo>
                    <a:pt x="203200" y="0"/>
                  </a:moveTo>
                  <a:lnTo>
                    <a:pt x="811554" y="0"/>
                  </a:lnTo>
                  <a:lnTo>
                    <a:pt x="608354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608354" cy="615070"/>
            </a:xfrm>
            <a:prstGeom prst="rect">
              <a:avLst/>
            </a:prstGeom>
          </p:spPr>
          <p:txBody>
            <a:bodyPr anchor="ctr" rtlCol="false" tIns="55495" lIns="55495" bIns="55495" rIns="55495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4290865" y="3156770"/>
            <a:ext cx="15404043" cy="1205901"/>
            <a:chOff x="0" y="0"/>
            <a:chExt cx="7370149" cy="5769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370149" cy="576970"/>
            </a:xfrm>
            <a:custGeom>
              <a:avLst/>
              <a:gdLst/>
              <a:ahLst/>
              <a:cxnLst/>
              <a:rect r="r" b="b" t="t" l="l"/>
              <a:pathLst>
                <a:path h="576970" w="7370149">
                  <a:moveTo>
                    <a:pt x="203200" y="0"/>
                  </a:moveTo>
                  <a:lnTo>
                    <a:pt x="7370149" y="0"/>
                  </a:lnTo>
                  <a:lnTo>
                    <a:pt x="7166949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38100"/>
              <a:ext cx="7166949" cy="615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271806" y="3316099"/>
            <a:ext cx="948617" cy="948617"/>
          </a:xfrm>
          <a:custGeom>
            <a:avLst/>
            <a:gdLst/>
            <a:ahLst/>
            <a:cxnLst/>
            <a:rect r="r" b="b" t="t" l="l"/>
            <a:pathLst>
              <a:path h="948617" w="948617">
                <a:moveTo>
                  <a:pt x="0" y="0"/>
                </a:moveTo>
                <a:lnTo>
                  <a:pt x="948616" y="0"/>
                </a:lnTo>
                <a:lnTo>
                  <a:pt x="948616" y="948617"/>
                </a:lnTo>
                <a:lnTo>
                  <a:pt x="0" y="9486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7652" y="6141622"/>
            <a:ext cx="603162" cy="40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b="true" sz="241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7652" y="7393771"/>
            <a:ext cx="603162" cy="40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b="true" sz="241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7652" y="8683917"/>
            <a:ext cx="603162" cy="40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b="true" sz="241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54246" y="6151911"/>
            <a:ext cx="946358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Programming: Improved Python and AI model skills.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54246" y="7406036"/>
            <a:ext cx="946358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Time Management: Better at meeting deadlines.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54246" y="8664867"/>
            <a:ext cx="946358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Documentation: Enhanced diagram and guide creation.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40719" y="3274674"/>
            <a:ext cx="9175552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Supports beginners to trainers with scalable design and Real-Time Exercise Detection and Injury Prevention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06157" y="5000846"/>
            <a:ext cx="917555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Skill Gained: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24194" y="-147607"/>
            <a:ext cx="15073873" cy="11458023"/>
            <a:chOff x="0" y="0"/>
            <a:chExt cx="1335866" cy="10154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5866" cy="1015425"/>
            </a:xfrm>
            <a:custGeom>
              <a:avLst/>
              <a:gdLst/>
              <a:ahLst/>
              <a:cxnLst/>
              <a:rect r="r" b="b" t="t" l="l"/>
              <a:pathLst>
                <a:path h="1015425" w="1335866">
                  <a:moveTo>
                    <a:pt x="203200" y="0"/>
                  </a:moveTo>
                  <a:lnTo>
                    <a:pt x="1335866" y="0"/>
                  </a:lnTo>
                  <a:lnTo>
                    <a:pt x="113266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7259" t="0" r="-725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637935" y="9306155"/>
            <a:ext cx="3177444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i="true">
                <a:solidFill>
                  <a:srgbClr val="FFFFFF"/>
                </a:solidFill>
                <a:latin typeface="Open Sans Medium Italics"/>
                <a:ea typeface="Open Sans Medium Italics"/>
                <a:cs typeface="Open Sans Medium Italics"/>
                <a:sym typeface="Open Sans Medium Italics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92790" y="2769512"/>
            <a:ext cx="14060143" cy="43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486"/>
              </a:lnSpc>
              <a:spcBef>
                <a:spcPct val="0"/>
              </a:spcBef>
            </a:pPr>
            <a:r>
              <a:rPr lang="en-US" sz="25347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9822861" y="8543643"/>
            <a:ext cx="1503476" cy="3486713"/>
            <a:chOff x="0" y="0"/>
            <a:chExt cx="406400" cy="9424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673644" y="3433150"/>
            <a:ext cx="4150433" cy="3486713"/>
            <a:chOff x="0" y="0"/>
            <a:chExt cx="1121891" cy="9424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1891" cy="942483"/>
            </a:xfrm>
            <a:custGeom>
              <a:avLst/>
              <a:gdLst/>
              <a:ahLst/>
              <a:cxnLst/>
              <a:rect r="r" b="b" t="t" l="l"/>
              <a:pathLst>
                <a:path h="942483" w="1121891">
                  <a:moveTo>
                    <a:pt x="203200" y="0"/>
                  </a:moveTo>
                  <a:lnTo>
                    <a:pt x="1121891" y="0"/>
                  </a:lnTo>
                  <a:lnTo>
                    <a:pt x="91869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918691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734773" y="6910339"/>
            <a:ext cx="4993650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elit, sed do eiusmod tempor incididunt ut labore et dolore magna aliqua. Ut enim ad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4892" y="-143761"/>
            <a:ext cx="11412927" cy="10988076"/>
            <a:chOff x="0" y="0"/>
            <a:chExt cx="1054686" cy="10154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686" cy="1015425"/>
            </a:xfrm>
            <a:custGeom>
              <a:avLst/>
              <a:gdLst/>
              <a:ahLst/>
              <a:cxnLst/>
              <a:rect r="r" b="b" t="t" l="l"/>
              <a:pathLst>
                <a:path h="1015425" w="1054686">
                  <a:moveTo>
                    <a:pt x="203200" y="0"/>
                  </a:moveTo>
                  <a:lnTo>
                    <a:pt x="1054686" y="0"/>
                  </a:lnTo>
                  <a:lnTo>
                    <a:pt x="85148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22253" t="0" r="-2225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5877655" y="9535102"/>
            <a:ext cx="1503476" cy="3486713"/>
            <a:chOff x="0" y="0"/>
            <a:chExt cx="406400" cy="9424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5048883" y="2121965"/>
            <a:ext cx="3803474" cy="1155192"/>
            <a:chOff x="0" y="0"/>
            <a:chExt cx="3103127" cy="9424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03127" cy="942483"/>
            </a:xfrm>
            <a:custGeom>
              <a:avLst/>
              <a:gdLst/>
              <a:ahLst/>
              <a:cxnLst/>
              <a:rect r="r" b="b" t="t" l="l"/>
              <a:pathLst>
                <a:path h="942483" w="3103127">
                  <a:moveTo>
                    <a:pt x="203200" y="0"/>
                  </a:moveTo>
                  <a:lnTo>
                    <a:pt x="3103127" y="0"/>
                  </a:lnTo>
                  <a:lnTo>
                    <a:pt x="2899927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2899927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359888" y="1515286"/>
            <a:ext cx="819478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PROBLEM STATEMENT</a:t>
            </a:r>
          </a:p>
        </p:txBody>
      </p:sp>
      <p:grpSp>
        <p:nvGrpSpPr>
          <p:cNvPr name="Group 17" id="17"/>
          <p:cNvGrpSpPr/>
          <p:nvPr/>
        </p:nvGrpSpPr>
        <p:grpSpPr>
          <a:xfrm rot="-10800000">
            <a:off x="444113" y="2947211"/>
            <a:ext cx="17399775" cy="5524704"/>
            <a:chOff x="0" y="0"/>
            <a:chExt cx="3349827" cy="10636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349827" cy="1063623"/>
            </a:xfrm>
            <a:custGeom>
              <a:avLst/>
              <a:gdLst/>
              <a:ahLst/>
              <a:cxnLst/>
              <a:rect r="r" b="b" t="t" l="l"/>
              <a:pathLst>
                <a:path h="1063623" w="3349827">
                  <a:moveTo>
                    <a:pt x="203200" y="0"/>
                  </a:moveTo>
                  <a:lnTo>
                    <a:pt x="3349827" y="0"/>
                  </a:lnTo>
                  <a:lnTo>
                    <a:pt x="3146627" y="1063623"/>
                  </a:lnTo>
                  <a:lnTo>
                    <a:pt x="0" y="10636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3146627" cy="1101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40019" y="3197909"/>
            <a:ext cx="16275360" cy="527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Incorrect Exercise Posture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Many individuals perform exercises with improper form, leading to ineffective workouts and increased risk of injuries such as muscle strains or joint damage.</a:t>
            </a:r>
          </a:p>
          <a:p>
            <a:pPr algn="l">
              <a:lnSpc>
                <a:spcPts val="2799"/>
              </a:lnSpc>
            </a:pP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Lack of Real-Time Feedback: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Current fitness technologies (e.g., wearables, apps) often fail to provide immediate posture correction, especially for home workouts without professional supervision.</a:t>
            </a:r>
          </a:p>
          <a:p>
            <a:pPr algn="l">
              <a:lnSpc>
                <a:spcPts val="2799"/>
              </a:lnSpc>
            </a:pP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Limited Access to Professional Guidance: 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Personal trainers are costly and inaccessible for many, leaving users without feedback to improve their exercise technique.</a:t>
            </a:r>
          </a:p>
          <a:p>
            <a:pPr algn="l">
              <a:lnSpc>
                <a:spcPts val="2799"/>
              </a:lnSpc>
            </a:pP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Injury Risks: 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Poor posture during exercises like squats or deadlifts can cause chronic injuries, impacting long-term health and fitness goals.</a:t>
            </a:r>
          </a:p>
          <a:p>
            <a:pPr algn="l">
              <a:lnSpc>
                <a:spcPts val="2799"/>
              </a:lnSpc>
            </a:pP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Alignment with SDG 3: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Need for accessible, technology-driven solutions to promote safe and effective workouts, supporting good health and well-being.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-10800000">
            <a:off x="7248476" y="8294687"/>
            <a:ext cx="1503476" cy="3486713"/>
            <a:chOff x="0" y="0"/>
            <a:chExt cx="406400" cy="9424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12736198" y="8183117"/>
            <a:ext cx="3803474" cy="577596"/>
            <a:chOff x="0" y="0"/>
            <a:chExt cx="3103127" cy="47124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03127" cy="471241"/>
            </a:xfrm>
            <a:custGeom>
              <a:avLst/>
              <a:gdLst/>
              <a:ahLst/>
              <a:cxnLst/>
              <a:rect r="r" b="b" t="t" l="l"/>
              <a:pathLst>
                <a:path h="471241" w="3103127">
                  <a:moveTo>
                    <a:pt x="203200" y="0"/>
                  </a:moveTo>
                  <a:lnTo>
                    <a:pt x="3103127" y="0"/>
                  </a:lnTo>
                  <a:lnTo>
                    <a:pt x="2899927" y="471241"/>
                  </a:lnTo>
                  <a:lnTo>
                    <a:pt x="0" y="47124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899927" cy="509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4458" y="1067462"/>
            <a:ext cx="10185107" cy="170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88"/>
              </a:lnSpc>
              <a:spcBef>
                <a:spcPct val="0"/>
              </a:spcBef>
            </a:pPr>
            <a:r>
              <a:rPr lang="en-US" sz="9992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AIM AND OBJECTIVES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044998" y="1413937"/>
            <a:ext cx="6485717" cy="1205901"/>
            <a:chOff x="0" y="0"/>
            <a:chExt cx="3103127" cy="5769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3127" cy="576970"/>
            </a:xfrm>
            <a:custGeom>
              <a:avLst/>
              <a:gdLst/>
              <a:ahLst/>
              <a:cxnLst/>
              <a:rect r="r" b="b" t="t" l="l"/>
              <a:pathLst>
                <a:path h="576970" w="3103127">
                  <a:moveTo>
                    <a:pt x="203200" y="0"/>
                  </a:moveTo>
                  <a:lnTo>
                    <a:pt x="3103127" y="0"/>
                  </a:lnTo>
                  <a:lnTo>
                    <a:pt x="2899927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899927" cy="615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65762" y="-174995"/>
            <a:ext cx="11412927" cy="10988076"/>
            <a:chOff x="0" y="0"/>
            <a:chExt cx="1054686" cy="10154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686" cy="1015425"/>
            </a:xfrm>
            <a:custGeom>
              <a:avLst/>
              <a:gdLst/>
              <a:ahLst/>
              <a:cxnLst/>
              <a:rect r="r" b="b" t="t" l="l"/>
              <a:pathLst>
                <a:path h="1015425" w="1054686">
                  <a:moveTo>
                    <a:pt x="203200" y="0"/>
                  </a:moveTo>
                  <a:lnTo>
                    <a:pt x="1054686" y="0"/>
                  </a:lnTo>
                  <a:lnTo>
                    <a:pt x="85148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30526" t="0" r="-62696" b="-3371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1317827" y="5891437"/>
            <a:ext cx="1503476" cy="3486713"/>
            <a:chOff x="0" y="0"/>
            <a:chExt cx="406400" cy="9424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4960977"/>
            <a:ext cx="1166152" cy="829070"/>
            <a:chOff x="0" y="0"/>
            <a:chExt cx="811554" cy="5769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1554" cy="576970"/>
            </a:xfrm>
            <a:custGeom>
              <a:avLst/>
              <a:gdLst/>
              <a:ahLst/>
              <a:cxnLst/>
              <a:rect r="r" b="b" t="t" l="l"/>
              <a:pathLst>
                <a:path h="576970" w="811554">
                  <a:moveTo>
                    <a:pt x="203200" y="0"/>
                  </a:moveTo>
                  <a:lnTo>
                    <a:pt x="811554" y="0"/>
                  </a:lnTo>
                  <a:lnTo>
                    <a:pt x="608354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8354" cy="615070"/>
            </a:xfrm>
            <a:prstGeom prst="rect">
              <a:avLst/>
            </a:prstGeom>
          </p:spPr>
          <p:txBody>
            <a:bodyPr anchor="ctr" rtlCol="false" tIns="55495" lIns="55495" bIns="55495" rIns="55495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6213023"/>
            <a:ext cx="1166152" cy="829070"/>
            <a:chOff x="0" y="0"/>
            <a:chExt cx="811554" cy="5769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1554" cy="576970"/>
            </a:xfrm>
            <a:custGeom>
              <a:avLst/>
              <a:gdLst/>
              <a:ahLst/>
              <a:cxnLst/>
              <a:rect r="r" b="b" t="t" l="l"/>
              <a:pathLst>
                <a:path h="576970" w="811554">
                  <a:moveTo>
                    <a:pt x="203200" y="0"/>
                  </a:moveTo>
                  <a:lnTo>
                    <a:pt x="811554" y="0"/>
                  </a:lnTo>
                  <a:lnTo>
                    <a:pt x="608354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8354" cy="615070"/>
            </a:xfrm>
            <a:prstGeom prst="rect">
              <a:avLst/>
            </a:prstGeom>
          </p:spPr>
          <p:txBody>
            <a:bodyPr anchor="ctr" rtlCol="false" tIns="55495" lIns="55495" bIns="55495" rIns="55495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7506659"/>
            <a:ext cx="1166152" cy="829070"/>
            <a:chOff x="0" y="0"/>
            <a:chExt cx="811554" cy="5769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1554" cy="576970"/>
            </a:xfrm>
            <a:custGeom>
              <a:avLst/>
              <a:gdLst/>
              <a:ahLst/>
              <a:cxnLst/>
              <a:rect r="r" b="b" t="t" l="l"/>
              <a:pathLst>
                <a:path h="576970" w="811554">
                  <a:moveTo>
                    <a:pt x="203200" y="0"/>
                  </a:moveTo>
                  <a:lnTo>
                    <a:pt x="811554" y="0"/>
                  </a:lnTo>
                  <a:lnTo>
                    <a:pt x="608354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608354" cy="615070"/>
            </a:xfrm>
            <a:prstGeom prst="rect">
              <a:avLst/>
            </a:prstGeom>
          </p:spPr>
          <p:txBody>
            <a:bodyPr anchor="ctr" rtlCol="false" tIns="55495" lIns="55495" bIns="55495" rIns="55495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8774265"/>
            <a:ext cx="1166152" cy="829070"/>
            <a:chOff x="0" y="0"/>
            <a:chExt cx="811554" cy="5769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1554" cy="576970"/>
            </a:xfrm>
            <a:custGeom>
              <a:avLst/>
              <a:gdLst/>
              <a:ahLst/>
              <a:cxnLst/>
              <a:rect r="r" b="b" t="t" l="l"/>
              <a:pathLst>
                <a:path h="576970" w="811554">
                  <a:moveTo>
                    <a:pt x="203200" y="0"/>
                  </a:moveTo>
                  <a:lnTo>
                    <a:pt x="811554" y="0"/>
                  </a:lnTo>
                  <a:lnTo>
                    <a:pt x="608354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38100"/>
              <a:ext cx="608354" cy="615070"/>
            </a:xfrm>
            <a:prstGeom prst="rect">
              <a:avLst/>
            </a:prstGeom>
          </p:spPr>
          <p:txBody>
            <a:bodyPr anchor="ctr" rtlCol="false" tIns="55495" lIns="55495" bIns="55495" rIns="55495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4290865" y="3156770"/>
            <a:ext cx="18928800" cy="1205901"/>
            <a:chOff x="0" y="0"/>
            <a:chExt cx="9056588" cy="5769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56588" cy="576970"/>
            </a:xfrm>
            <a:custGeom>
              <a:avLst/>
              <a:gdLst/>
              <a:ahLst/>
              <a:cxnLst/>
              <a:rect r="r" b="b" t="t" l="l"/>
              <a:pathLst>
                <a:path h="576970" w="9056588">
                  <a:moveTo>
                    <a:pt x="203200" y="0"/>
                  </a:moveTo>
                  <a:lnTo>
                    <a:pt x="9056588" y="0"/>
                  </a:lnTo>
                  <a:lnTo>
                    <a:pt x="8853388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38100"/>
              <a:ext cx="8853388" cy="615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271806" y="3316099"/>
            <a:ext cx="948617" cy="948617"/>
          </a:xfrm>
          <a:custGeom>
            <a:avLst/>
            <a:gdLst/>
            <a:ahLst/>
            <a:cxnLst/>
            <a:rect r="r" b="b" t="t" l="l"/>
            <a:pathLst>
              <a:path h="948617" w="948617">
                <a:moveTo>
                  <a:pt x="0" y="0"/>
                </a:moveTo>
                <a:lnTo>
                  <a:pt x="948616" y="0"/>
                </a:lnTo>
                <a:lnTo>
                  <a:pt x="948616" y="948617"/>
                </a:lnTo>
                <a:lnTo>
                  <a:pt x="0" y="9486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0195" y="5155181"/>
            <a:ext cx="603162" cy="40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b="true" sz="241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0195" y="6407331"/>
            <a:ext cx="603162" cy="40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b="true" sz="241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0195" y="7697477"/>
            <a:ext cx="603162" cy="40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b="true" sz="241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476789" y="4954025"/>
            <a:ext cx="8636389" cy="70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 develop a computer vision-based real-time posture analysis system to track user movements accurately.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476789" y="6206071"/>
            <a:ext cx="8636389" cy="70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 implement a feedback mechanism that notifies users of incorrect posture and suggests corrections.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476789" y="7496217"/>
            <a:ext cx="8636389" cy="70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 integrate automatic exercise recognition and rep counting functionality for seamless workout tracking.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10195" y="8968573"/>
            <a:ext cx="603162" cy="40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b="true" sz="241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476789" y="8767313"/>
            <a:ext cx="8273312" cy="70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 create an efficient and user-friendly web application for posture feedback, workout tracking, and progress monitoring.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40719" y="3274674"/>
            <a:ext cx="12821323" cy="126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develop a computer vision-based workout assist system for real-time posture analysis and feedback, enhancing safety and maximizing gym outcomes.</a:t>
            </a:r>
          </a:p>
          <a:p>
            <a:pPr algn="l">
              <a:lnSpc>
                <a:spcPts val="24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3241015" y="7372677"/>
            <a:ext cx="3250626" cy="7538529"/>
            <a:chOff x="0" y="0"/>
            <a:chExt cx="406400" cy="942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-782741" y="7239115"/>
            <a:ext cx="5109305" cy="7538529"/>
            <a:chOff x="0" y="0"/>
            <a:chExt cx="638776" cy="9424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8776" cy="942483"/>
            </a:xfrm>
            <a:custGeom>
              <a:avLst/>
              <a:gdLst/>
              <a:ahLst/>
              <a:cxnLst/>
              <a:rect r="r" b="b" t="t" l="l"/>
              <a:pathLst>
                <a:path h="942483" w="638776">
                  <a:moveTo>
                    <a:pt x="203200" y="0"/>
                  </a:moveTo>
                  <a:lnTo>
                    <a:pt x="638776" y="0"/>
                  </a:lnTo>
                  <a:lnTo>
                    <a:pt x="435576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435576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295080" y="1578167"/>
            <a:ext cx="20878160" cy="3565333"/>
            <a:chOff x="0" y="0"/>
            <a:chExt cx="3206044" cy="5474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06044" cy="547492"/>
            </a:xfrm>
            <a:custGeom>
              <a:avLst/>
              <a:gdLst/>
              <a:ahLst/>
              <a:cxnLst/>
              <a:rect r="r" b="b" t="t" l="l"/>
              <a:pathLst>
                <a:path h="547492" w="3206044">
                  <a:moveTo>
                    <a:pt x="0" y="0"/>
                  </a:moveTo>
                  <a:lnTo>
                    <a:pt x="3206044" y="0"/>
                  </a:lnTo>
                  <a:lnTo>
                    <a:pt x="3206044" y="547492"/>
                  </a:lnTo>
                  <a:lnTo>
                    <a:pt x="0" y="547492"/>
                  </a:lnTo>
                  <a:close/>
                </a:path>
              </a:pathLst>
            </a:custGeom>
            <a:blipFill>
              <a:blip r:embed="rId6"/>
              <a:stretch>
                <a:fillRect l="0" t="-145256" r="0" b="-14525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15239234" y="6154535"/>
            <a:ext cx="2169160" cy="216916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2144" y="4446069"/>
            <a:ext cx="7918382" cy="456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87"/>
              </a:lnSpc>
            </a:pPr>
            <a:r>
              <a:rPr lang="en-US" sz="16318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TARGET USERS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97980" y="6139824"/>
            <a:ext cx="7547613" cy="240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 workout enthusiasts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Gym-goers seeking posture correction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Workout beginners needing guidance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Tech-savvy fitness enthusiasts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5239234" y="6529934"/>
            <a:ext cx="2233359" cy="103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9"/>
              </a:lnSpc>
              <a:spcBef>
                <a:spcPct val="0"/>
              </a:spcBef>
            </a:pPr>
            <a:r>
              <a:rPr lang="en-US" b="true" sz="612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651931" y="7538297"/>
            <a:ext cx="1407964" cy="29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  <a:spcBef>
                <a:spcPct val="0"/>
              </a:spcBef>
            </a:pPr>
            <a:r>
              <a:rPr lang="en-US" b="true" sz="17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Target User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054" y="6539140"/>
            <a:ext cx="19068725" cy="5175157"/>
            <a:chOff x="0" y="0"/>
            <a:chExt cx="2639051" cy="7162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39051" cy="716225"/>
            </a:xfrm>
            <a:custGeom>
              <a:avLst/>
              <a:gdLst/>
              <a:ahLst/>
              <a:cxnLst/>
              <a:rect r="r" b="b" t="t" l="l"/>
              <a:pathLst>
                <a:path h="716225" w="2639051">
                  <a:moveTo>
                    <a:pt x="0" y="0"/>
                  </a:moveTo>
                  <a:lnTo>
                    <a:pt x="2639051" y="0"/>
                  </a:lnTo>
                  <a:lnTo>
                    <a:pt x="2639051" y="716225"/>
                  </a:lnTo>
                  <a:lnTo>
                    <a:pt x="0" y="716225"/>
                  </a:lnTo>
                  <a:close/>
                </a:path>
              </a:pathLst>
            </a:custGeom>
            <a:blipFill>
              <a:blip r:embed="rId4"/>
              <a:stretch>
                <a:fillRect l="0" t="-72745" r="0" b="-7274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547864" y="2775975"/>
            <a:ext cx="8280189" cy="3358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80"/>
              </a:lnSpc>
            </a:pPr>
            <a:r>
              <a:rPr lang="en-US" sz="12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SYSTEM FUNCTIONS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16047052" y="2908055"/>
            <a:ext cx="830117" cy="1399915"/>
            <a:chOff x="0" y="0"/>
            <a:chExt cx="406400" cy="6853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685356"/>
            </a:xfrm>
            <a:custGeom>
              <a:avLst/>
              <a:gdLst/>
              <a:ahLst/>
              <a:cxnLst/>
              <a:rect r="r" b="b" t="t" l="l"/>
              <a:pathLst>
                <a:path h="68535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85356"/>
                  </a:lnTo>
                  <a:lnTo>
                    <a:pt x="0" y="68535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03200" cy="72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16724491" y="2908055"/>
            <a:ext cx="4000144" cy="1399915"/>
            <a:chOff x="0" y="0"/>
            <a:chExt cx="1958349" cy="6853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58349" cy="685356"/>
            </a:xfrm>
            <a:custGeom>
              <a:avLst/>
              <a:gdLst/>
              <a:ahLst/>
              <a:cxnLst/>
              <a:rect r="r" b="b" t="t" l="l"/>
              <a:pathLst>
                <a:path h="685356" w="1958349">
                  <a:moveTo>
                    <a:pt x="203200" y="0"/>
                  </a:moveTo>
                  <a:lnTo>
                    <a:pt x="1958349" y="0"/>
                  </a:lnTo>
                  <a:lnTo>
                    <a:pt x="1755149" y="685356"/>
                  </a:lnTo>
                  <a:lnTo>
                    <a:pt x="0" y="685356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1755149" cy="72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675" y="325627"/>
            <a:ext cx="339678" cy="232332"/>
            <a:chOff x="0" y="0"/>
            <a:chExt cx="227133" cy="1553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7133" cy="155354"/>
            </a:xfrm>
            <a:custGeom>
              <a:avLst/>
              <a:gdLst/>
              <a:ahLst/>
              <a:cxnLst/>
              <a:rect r="r" b="b" t="t" l="l"/>
              <a:pathLst>
                <a:path h="155354" w="227133">
                  <a:moveTo>
                    <a:pt x="0" y="0"/>
                  </a:moveTo>
                  <a:lnTo>
                    <a:pt x="227133" y="0"/>
                  </a:lnTo>
                  <a:lnTo>
                    <a:pt x="227133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27133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3253" y="225319"/>
            <a:ext cx="13961927" cy="39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Sign-up to the system and access personalized features, with profile management.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7675" y="1041748"/>
            <a:ext cx="339678" cy="232332"/>
            <a:chOff x="0" y="0"/>
            <a:chExt cx="227133" cy="1553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7133" cy="155354"/>
            </a:xfrm>
            <a:custGeom>
              <a:avLst/>
              <a:gdLst/>
              <a:ahLst/>
              <a:cxnLst/>
              <a:rect r="r" b="b" t="t" l="l"/>
              <a:pathLst>
                <a:path h="155354" w="227133">
                  <a:moveTo>
                    <a:pt x="0" y="0"/>
                  </a:moveTo>
                  <a:lnTo>
                    <a:pt x="227133" y="0"/>
                  </a:lnTo>
                  <a:lnTo>
                    <a:pt x="227133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227133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63253" y="941406"/>
            <a:ext cx="13961927" cy="39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Receive real-time posture correction feedback during workouts.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77675" y="1779774"/>
            <a:ext cx="339678" cy="232332"/>
            <a:chOff x="0" y="0"/>
            <a:chExt cx="227133" cy="1553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7133" cy="155354"/>
            </a:xfrm>
            <a:custGeom>
              <a:avLst/>
              <a:gdLst/>
              <a:ahLst/>
              <a:cxnLst/>
              <a:rect r="r" b="b" t="t" l="l"/>
              <a:pathLst>
                <a:path h="155354" w="227133">
                  <a:moveTo>
                    <a:pt x="0" y="0"/>
                  </a:moveTo>
                  <a:lnTo>
                    <a:pt x="227133" y="0"/>
                  </a:lnTo>
                  <a:lnTo>
                    <a:pt x="227133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227133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63253" y="1679433"/>
            <a:ext cx="13961927" cy="39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Track exercises with automatic rep counting and exercise recognition.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77675" y="2532429"/>
            <a:ext cx="339678" cy="232332"/>
            <a:chOff x="0" y="0"/>
            <a:chExt cx="227133" cy="15535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7133" cy="155354"/>
            </a:xfrm>
            <a:custGeom>
              <a:avLst/>
              <a:gdLst/>
              <a:ahLst/>
              <a:cxnLst/>
              <a:rect r="r" b="b" t="t" l="l"/>
              <a:pathLst>
                <a:path h="155354" w="227133">
                  <a:moveTo>
                    <a:pt x="0" y="0"/>
                  </a:moveTo>
                  <a:lnTo>
                    <a:pt x="227133" y="0"/>
                  </a:lnTo>
                  <a:lnTo>
                    <a:pt x="227133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227133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63253" y="2432088"/>
            <a:ext cx="13961927" cy="39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Monitor workout history and progress summaries</a:t>
            </a:r>
          </a:p>
        </p:txBody>
      </p:sp>
      <p:grpSp>
        <p:nvGrpSpPr>
          <p:cNvPr name="Group 31" id="31"/>
          <p:cNvGrpSpPr/>
          <p:nvPr/>
        </p:nvGrpSpPr>
        <p:grpSpPr>
          <a:xfrm rot="-10800000">
            <a:off x="-283054" y="9258300"/>
            <a:ext cx="1503476" cy="3486713"/>
            <a:chOff x="0" y="0"/>
            <a:chExt cx="406400" cy="9424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10800000">
            <a:off x="641954" y="9603335"/>
            <a:ext cx="1503476" cy="3486713"/>
            <a:chOff x="0" y="0"/>
            <a:chExt cx="406400" cy="9424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77675" y="3405941"/>
            <a:ext cx="339678" cy="232332"/>
            <a:chOff x="0" y="0"/>
            <a:chExt cx="227133" cy="15535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27133" cy="155354"/>
            </a:xfrm>
            <a:custGeom>
              <a:avLst/>
              <a:gdLst/>
              <a:ahLst/>
              <a:cxnLst/>
              <a:rect r="r" b="b" t="t" l="l"/>
              <a:pathLst>
                <a:path h="155354" w="227133">
                  <a:moveTo>
                    <a:pt x="0" y="0"/>
                  </a:moveTo>
                  <a:lnTo>
                    <a:pt x="227133" y="0"/>
                  </a:lnTo>
                  <a:lnTo>
                    <a:pt x="227133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227133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63253" y="3264888"/>
            <a:ext cx="13961927" cy="39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Set fitness goals and receive tailored workout plan selection.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77675" y="4198031"/>
            <a:ext cx="339678" cy="232332"/>
            <a:chOff x="0" y="0"/>
            <a:chExt cx="227133" cy="15535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27133" cy="155354"/>
            </a:xfrm>
            <a:custGeom>
              <a:avLst/>
              <a:gdLst/>
              <a:ahLst/>
              <a:cxnLst/>
              <a:rect r="r" b="b" t="t" l="l"/>
              <a:pathLst>
                <a:path h="155354" w="227133">
                  <a:moveTo>
                    <a:pt x="0" y="0"/>
                  </a:moveTo>
                  <a:lnTo>
                    <a:pt x="227133" y="0"/>
                  </a:lnTo>
                  <a:lnTo>
                    <a:pt x="227133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227133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063253" y="4097689"/>
            <a:ext cx="13961927" cy="39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 visual and audio guidance for proper exercise form.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77675" y="5030765"/>
            <a:ext cx="339678" cy="232332"/>
            <a:chOff x="0" y="0"/>
            <a:chExt cx="227133" cy="15535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27133" cy="155354"/>
            </a:xfrm>
            <a:custGeom>
              <a:avLst/>
              <a:gdLst/>
              <a:ahLst/>
              <a:cxnLst/>
              <a:rect r="r" b="b" t="t" l="l"/>
              <a:pathLst>
                <a:path h="155354" w="227133">
                  <a:moveTo>
                    <a:pt x="0" y="0"/>
                  </a:moveTo>
                  <a:lnTo>
                    <a:pt x="227133" y="0"/>
                  </a:lnTo>
                  <a:lnTo>
                    <a:pt x="227133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227133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063253" y="4930490"/>
            <a:ext cx="13961927" cy="39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Workout session tracking and recording.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77675" y="5862398"/>
            <a:ext cx="339678" cy="232332"/>
            <a:chOff x="0" y="0"/>
            <a:chExt cx="227133" cy="15535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27133" cy="155354"/>
            </a:xfrm>
            <a:custGeom>
              <a:avLst/>
              <a:gdLst/>
              <a:ahLst/>
              <a:cxnLst/>
              <a:rect r="r" b="b" t="t" l="l"/>
              <a:pathLst>
                <a:path h="155354" w="227133">
                  <a:moveTo>
                    <a:pt x="0" y="0"/>
                  </a:moveTo>
                  <a:lnTo>
                    <a:pt x="227133" y="0"/>
                  </a:lnTo>
                  <a:lnTo>
                    <a:pt x="227133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227133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063253" y="5763291"/>
            <a:ext cx="13961927" cy="39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Exercise and equipment library and workout plans accessment.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4892" y="-143761"/>
            <a:ext cx="11412927" cy="10988076"/>
            <a:chOff x="0" y="0"/>
            <a:chExt cx="1054686" cy="10154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686" cy="1015425"/>
            </a:xfrm>
            <a:custGeom>
              <a:avLst/>
              <a:gdLst/>
              <a:ahLst/>
              <a:cxnLst/>
              <a:rect r="r" b="b" t="t" l="l"/>
              <a:pathLst>
                <a:path h="1015425" w="1054686">
                  <a:moveTo>
                    <a:pt x="203200" y="0"/>
                  </a:moveTo>
                  <a:lnTo>
                    <a:pt x="1054686" y="0"/>
                  </a:lnTo>
                  <a:lnTo>
                    <a:pt x="85148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22253" t="0" r="-2225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5877655" y="9535102"/>
            <a:ext cx="1503476" cy="3486713"/>
            <a:chOff x="0" y="0"/>
            <a:chExt cx="406400" cy="9424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5023441" y="1501138"/>
            <a:ext cx="3803474" cy="1155192"/>
            <a:chOff x="0" y="0"/>
            <a:chExt cx="3103127" cy="9424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03127" cy="942483"/>
            </a:xfrm>
            <a:custGeom>
              <a:avLst/>
              <a:gdLst/>
              <a:ahLst/>
              <a:cxnLst/>
              <a:rect r="r" b="b" t="t" l="l"/>
              <a:pathLst>
                <a:path h="942483" w="3103127">
                  <a:moveTo>
                    <a:pt x="203200" y="0"/>
                  </a:moveTo>
                  <a:lnTo>
                    <a:pt x="3103127" y="0"/>
                  </a:lnTo>
                  <a:lnTo>
                    <a:pt x="2899927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2899927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334446" y="894459"/>
            <a:ext cx="819478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DOMAIN RESEARCH</a:t>
            </a:r>
          </a:p>
        </p:txBody>
      </p:sp>
      <p:grpSp>
        <p:nvGrpSpPr>
          <p:cNvPr name="Group 17" id="17"/>
          <p:cNvGrpSpPr/>
          <p:nvPr/>
        </p:nvGrpSpPr>
        <p:grpSpPr>
          <a:xfrm rot="-10800000">
            <a:off x="444113" y="2078734"/>
            <a:ext cx="17399775" cy="6942671"/>
            <a:chOff x="0" y="0"/>
            <a:chExt cx="3349827" cy="13366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349827" cy="1336612"/>
            </a:xfrm>
            <a:custGeom>
              <a:avLst/>
              <a:gdLst/>
              <a:ahLst/>
              <a:cxnLst/>
              <a:rect r="r" b="b" t="t" l="l"/>
              <a:pathLst>
                <a:path h="1336612" w="3349827">
                  <a:moveTo>
                    <a:pt x="203200" y="0"/>
                  </a:moveTo>
                  <a:lnTo>
                    <a:pt x="3349827" y="0"/>
                  </a:lnTo>
                  <a:lnTo>
                    <a:pt x="3146627" y="1336612"/>
                  </a:lnTo>
                  <a:lnTo>
                    <a:pt x="0" y="13366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3146627" cy="1374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40019" y="2356661"/>
            <a:ext cx="15719281" cy="685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281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Computer Vision &amp; Pose Estimation: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Technologies like OpenPose and Mediapipe enable accurate skeletal tracking and posture analysis, critical for real-time feedback (Sun et al., 2023).</a:t>
            </a:r>
          </a:p>
          <a:p>
            <a:pPr algn="l">
              <a:lnSpc>
                <a:spcPts val="2559"/>
              </a:lnSpc>
            </a:pPr>
          </a:p>
          <a:p>
            <a:pPr algn="l" marL="474976" indent="-237488" lvl="1">
              <a:lnSpc>
                <a:spcPts val="281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Biomechanics: 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Analyzes joint angles and body alignment to ensure safe exercise execution, reducing injury risk (Latash &amp; Zatsiorsky, 2021).</a:t>
            </a:r>
          </a:p>
          <a:p>
            <a:pPr algn="l">
              <a:lnSpc>
                <a:spcPts val="2559"/>
              </a:lnSpc>
            </a:pPr>
          </a:p>
          <a:p>
            <a:pPr algn="l" marL="474976" indent="-237488" lvl="1">
              <a:lnSpc>
                <a:spcPts val="281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 an</a:t>
            </a: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 Machine Learning: 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Personalizes workout plans and detects form deviations for tailored feedback (Reis et al., 2024).</a:t>
            </a:r>
          </a:p>
          <a:p>
            <a:pPr algn="l">
              <a:lnSpc>
                <a:spcPts val="2559"/>
              </a:lnSpc>
            </a:pPr>
          </a:p>
          <a:p>
            <a:pPr algn="l" marL="474976" indent="-237488" lvl="1">
              <a:lnSpc>
                <a:spcPts val="281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Injury Prevention: 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Real-time tracking and predictive analytics minimize risks from poor form (Emery &amp; Pasanen, 2020).</a:t>
            </a:r>
          </a:p>
          <a:p>
            <a:pPr algn="l">
              <a:lnSpc>
                <a:spcPts val="2559"/>
              </a:lnSpc>
            </a:pPr>
          </a:p>
          <a:p>
            <a:pPr algn="l" marL="474976" indent="-237488" lvl="1">
              <a:lnSpc>
                <a:spcPts val="281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Exercise Physiology: 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Monitors physiological responses (e.g., heart rate, muscle activation) to optimize workout intensity (Howley &amp; Thompson, 2022).</a:t>
            </a:r>
          </a:p>
          <a:p>
            <a:pPr algn="l">
              <a:lnSpc>
                <a:spcPts val="2559"/>
              </a:lnSpc>
            </a:pPr>
          </a:p>
          <a:p>
            <a:pPr algn="l" marL="474976" indent="-237488" lvl="1">
              <a:lnSpc>
                <a:spcPts val="281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ensor Technology &amp; IoT: 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Wearables and IoT provide continuous data for performance tracking (Passos et al., 2021).</a:t>
            </a:r>
          </a:p>
          <a:p>
            <a:pPr algn="l">
              <a:lnSpc>
                <a:spcPts val="2559"/>
              </a:lnSpc>
            </a:pPr>
          </a:p>
          <a:p>
            <a:pPr algn="l" marL="474976" indent="-237488" lvl="1">
              <a:lnSpc>
                <a:spcPts val="2815"/>
              </a:lnSpc>
              <a:buFont typeface="Arial"/>
              <a:buChar char="•"/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Human-Computer Interaction (HCI): 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Ensures user-friendly interfaces with gamification and multimodal feedback (Preece &amp; Rogers, 2023).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-10800000">
            <a:off x="7223033" y="8680704"/>
            <a:ext cx="1503476" cy="3486713"/>
            <a:chOff x="0" y="0"/>
            <a:chExt cx="406400" cy="9424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12736198" y="8680704"/>
            <a:ext cx="3803474" cy="577596"/>
            <a:chOff x="0" y="0"/>
            <a:chExt cx="3103127" cy="47124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03127" cy="471241"/>
            </a:xfrm>
            <a:custGeom>
              <a:avLst/>
              <a:gdLst/>
              <a:ahLst/>
              <a:cxnLst/>
              <a:rect r="r" b="b" t="t" l="l"/>
              <a:pathLst>
                <a:path h="471241" w="3103127">
                  <a:moveTo>
                    <a:pt x="203200" y="0"/>
                  </a:moveTo>
                  <a:lnTo>
                    <a:pt x="3103127" y="0"/>
                  </a:lnTo>
                  <a:lnTo>
                    <a:pt x="2899927" y="471241"/>
                  </a:lnTo>
                  <a:lnTo>
                    <a:pt x="0" y="47124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899927" cy="509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9323913" y="2689550"/>
            <a:ext cx="9724409" cy="428036"/>
            <a:chOff x="0" y="0"/>
            <a:chExt cx="19814508" cy="8721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14508" cy="872169"/>
            </a:xfrm>
            <a:custGeom>
              <a:avLst/>
              <a:gdLst/>
              <a:ahLst/>
              <a:cxnLst/>
              <a:rect r="r" b="b" t="t" l="l"/>
              <a:pathLst>
                <a:path h="872169" w="19814508">
                  <a:moveTo>
                    <a:pt x="203200" y="0"/>
                  </a:moveTo>
                  <a:lnTo>
                    <a:pt x="19814508" y="0"/>
                  </a:lnTo>
                  <a:lnTo>
                    <a:pt x="19611308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19611308" cy="910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914865" y="1778084"/>
            <a:ext cx="10068464" cy="203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654"/>
              </a:lnSpc>
              <a:spcBef>
                <a:spcPct val="0"/>
              </a:spcBef>
            </a:pPr>
            <a:r>
              <a:rPr lang="en-US" sz="11896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SIMILAR SYSTEM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85577" y="4145043"/>
            <a:ext cx="173270" cy="153425"/>
            <a:chOff x="0" y="0"/>
            <a:chExt cx="175449" cy="1553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137311" y="4013987"/>
            <a:ext cx="2811786" cy="192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Fitness Apps (e.g., Fitbit, MyFitnessPal): Track metrics like steps, calories, and heart rate but lack real-time posture correction (Needham &amp; McConville, 2021).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9685577" y="6249955"/>
            <a:ext cx="173270" cy="153425"/>
            <a:chOff x="0" y="0"/>
            <a:chExt cx="175449" cy="1553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137311" y="6118900"/>
            <a:ext cx="2811786" cy="164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Virtual Coaching Platforms (e.g., Peloton): Offer guided workouts but rely on pre-recorded sessions, limiting dynamic posture feedback (Diller &amp; Passmore, 2023).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995780" y="4145043"/>
            <a:ext cx="173270" cy="153425"/>
            <a:chOff x="0" y="0"/>
            <a:chExt cx="175449" cy="1553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447514" y="4013987"/>
            <a:ext cx="2811786" cy="164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Wearable Devices (e.g., Apple Watch): Monitor movement intensity but cannot evaluate exercise form accuracy (Clark &amp; Mentiplay, 2020).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13995780" y="6249955"/>
            <a:ext cx="173270" cy="153425"/>
            <a:chOff x="0" y="0"/>
            <a:chExt cx="175449" cy="1553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447514" y="6118900"/>
            <a:ext cx="2811786" cy="164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Smart Gym Equipment: Provides some form feedback but requires specialized hardware, reducing accessibility (Kim et al., 2021).</a:t>
            </a:r>
          </a:p>
        </p:txBody>
      </p:sp>
      <p:grpSp>
        <p:nvGrpSpPr>
          <p:cNvPr name="Group 25" id="25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0800000">
            <a:off x="-1158632" y="1746550"/>
            <a:ext cx="2570776" cy="3486713"/>
            <a:chOff x="0" y="0"/>
            <a:chExt cx="694898" cy="94248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4898" cy="942483"/>
            </a:xfrm>
            <a:custGeom>
              <a:avLst/>
              <a:gdLst/>
              <a:ahLst/>
              <a:cxnLst/>
              <a:rect r="r" b="b" t="t" l="l"/>
              <a:pathLst>
                <a:path h="942483" w="694898">
                  <a:moveTo>
                    <a:pt x="203200" y="0"/>
                  </a:moveTo>
                  <a:lnTo>
                    <a:pt x="694898" y="0"/>
                  </a:lnTo>
                  <a:lnTo>
                    <a:pt x="491698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38100"/>
              <a:ext cx="491698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30205" y="1746550"/>
            <a:ext cx="7149711" cy="3486713"/>
            <a:chOff x="0" y="0"/>
            <a:chExt cx="2082188" cy="10154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82188" cy="1015425"/>
            </a:xfrm>
            <a:custGeom>
              <a:avLst/>
              <a:gdLst/>
              <a:ahLst/>
              <a:cxnLst/>
              <a:rect r="r" b="b" t="t" l="l"/>
              <a:pathLst>
                <a:path h="1015425" w="2082188">
                  <a:moveTo>
                    <a:pt x="203200" y="0"/>
                  </a:moveTo>
                  <a:lnTo>
                    <a:pt x="2082188" y="0"/>
                  </a:lnTo>
                  <a:lnTo>
                    <a:pt x="1878988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6"/>
              <a:stretch>
                <a:fillRect l="0" t="-18309" r="0" b="-18309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330205" y="5848017"/>
            <a:ext cx="7149711" cy="3486713"/>
            <a:chOff x="0" y="0"/>
            <a:chExt cx="2082188" cy="10154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082188" cy="1015425"/>
            </a:xfrm>
            <a:custGeom>
              <a:avLst/>
              <a:gdLst/>
              <a:ahLst/>
              <a:cxnLst/>
              <a:rect r="r" b="b" t="t" l="l"/>
              <a:pathLst>
                <a:path h="1015425" w="2082188">
                  <a:moveTo>
                    <a:pt x="203200" y="0"/>
                  </a:moveTo>
                  <a:lnTo>
                    <a:pt x="2082188" y="0"/>
                  </a:lnTo>
                  <a:lnTo>
                    <a:pt x="1878988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/>
              <a:stretch>
                <a:fillRect l="0" t="-18052" r="0" b="-18052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-10800000">
            <a:off x="-1542076" y="5903506"/>
            <a:ext cx="2570776" cy="3486713"/>
            <a:chOff x="0" y="0"/>
            <a:chExt cx="694898" cy="9424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94898" cy="942483"/>
            </a:xfrm>
            <a:custGeom>
              <a:avLst/>
              <a:gdLst/>
              <a:ahLst/>
              <a:cxnLst/>
              <a:rect r="r" b="b" t="t" l="l"/>
              <a:pathLst>
                <a:path h="942483" w="694898">
                  <a:moveTo>
                    <a:pt x="203200" y="0"/>
                  </a:moveTo>
                  <a:lnTo>
                    <a:pt x="694898" y="0"/>
                  </a:lnTo>
                  <a:lnTo>
                    <a:pt x="491698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101600" y="-38100"/>
              <a:ext cx="491698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685577" y="8361399"/>
            <a:ext cx="173270" cy="153425"/>
            <a:chOff x="0" y="0"/>
            <a:chExt cx="175449" cy="15535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137311" y="8230343"/>
            <a:ext cx="7201468" cy="1093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Gaps Add</a:t>
            </a: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ressed by Proposed System: Marker-less computer vision for real-time posture correction, affordable and accessible via smartphone/webcam, no additional sensors needed.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4458" y="1067462"/>
            <a:ext cx="10185107" cy="170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88"/>
              </a:lnSpc>
              <a:spcBef>
                <a:spcPct val="0"/>
              </a:spcBef>
            </a:pPr>
            <a:r>
              <a:rPr lang="en-US" sz="9992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AIM AND OBJECTIVES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044998" y="1413937"/>
            <a:ext cx="6485717" cy="1205901"/>
            <a:chOff x="0" y="0"/>
            <a:chExt cx="3103127" cy="5769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3127" cy="576970"/>
            </a:xfrm>
            <a:custGeom>
              <a:avLst/>
              <a:gdLst/>
              <a:ahLst/>
              <a:cxnLst/>
              <a:rect r="r" b="b" t="t" l="l"/>
              <a:pathLst>
                <a:path h="576970" w="3103127">
                  <a:moveTo>
                    <a:pt x="203200" y="0"/>
                  </a:moveTo>
                  <a:lnTo>
                    <a:pt x="3103127" y="0"/>
                  </a:lnTo>
                  <a:lnTo>
                    <a:pt x="2899927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899927" cy="615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65762" y="-174995"/>
            <a:ext cx="11412927" cy="10988076"/>
            <a:chOff x="0" y="0"/>
            <a:chExt cx="1054686" cy="10154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686" cy="1015425"/>
            </a:xfrm>
            <a:custGeom>
              <a:avLst/>
              <a:gdLst/>
              <a:ahLst/>
              <a:cxnLst/>
              <a:rect r="r" b="b" t="t" l="l"/>
              <a:pathLst>
                <a:path h="1015425" w="1054686">
                  <a:moveTo>
                    <a:pt x="203200" y="0"/>
                  </a:moveTo>
                  <a:lnTo>
                    <a:pt x="1054686" y="0"/>
                  </a:lnTo>
                  <a:lnTo>
                    <a:pt x="85148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30526" t="0" r="-62696" b="-3371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1317827" y="5891437"/>
            <a:ext cx="1503476" cy="3486713"/>
            <a:chOff x="0" y="0"/>
            <a:chExt cx="406400" cy="9424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4960977"/>
            <a:ext cx="1166152" cy="829070"/>
            <a:chOff x="0" y="0"/>
            <a:chExt cx="811554" cy="5769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1554" cy="576970"/>
            </a:xfrm>
            <a:custGeom>
              <a:avLst/>
              <a:gdLst/>
              <a:ahLst/>
              <a:cxnLst/>
              <a:rect r="r" b="b" t="t" l="l"/>
              <a:pathLst>
                <a:path h="576970" w="811554">
                  <a:moveTo>
                    <a:pt x="203200" y="0"/>
                  </a:moveTo>
                  <a:lnTo>
                    <a:pt x="811554" y="0"/>
                  </a:lnTo>
                  <a:lnTo>
                    <a:pt x="608354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8354" cy="615070"/>
            </a:xfrm>
            <a:prstGeom prst="rect">
              <a:avLst/>
            </a:prstGeom>
          </p:spPr>
          <p:txBody>
            <a:bodyPr anchor="ctr" rtlCol="false" tIns="55495" lIns="55495" bIns="55495" rIns="55495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6213023"/>
            <a:ext cx="1166152" cy="829070"/>
            <a:chOff x="0" y="0"/>
            <a:chExt cx="811554" cy="5769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1554" cy="576970"/>
            </a:xfrm>
            <a:custGeom>
              <a:avLst/>
              <a:gdLst/>
              <a:ahLst/>
              <a:cxnLst/>
              <a:rect r="r" b="b" t="t" l="l"/>
              <a:pathLst>
                <a:path h="576970" w="811554">
                  <a:moveTo>
                    <a:pt x="203200" y="0"/>
                  </a:moveTo>
                  <a:lnTo>
                    <a:pt x="811554" y="0"/>
                  </a:lnTo>
                  <a:lnTo>
                    <a:pt x="608354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8354" cy="615070"/>
            </a:xfrm>
            <a:prstGeom prst="rect">
              <a:avLst/>
            </a:prstGeom>
          </p:spPr>
          <p:txBody>
            <a:bodyPr anchor="ctr" rtlCol="false" tIns="55495" lIns="55495" bIns="55495" rIns="55495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7506659"/>
            <a:ext cx="1166152" cy="829070"/>
            <a:chOff x="0" y="0"/>
            <a:chExt cx="811554" cy="5769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1554" cy="576970"/>
            </a:xfrm>
            <a:custGeom>
              <a:avLst/>
              <a:gdLst/>
              <a:ahLst/>
              <a:cxnLst/>
              <a:rect r="r" b="b" t="t" l="l"/>
              <a:pathLst>
                <a:path h="576970" w="811554">
                  <a:moveTo>
                    <a:pt x="203200" y="0"/>
                  </a:moveTo>
                  <a:lnTo>
                    <a:pt x="811554" y="0"/>
                  </a:lnTo>
                  <a:lnTo>
                    <a:pt x="608354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608354" cy="615070"/>
            </a:xfrm>
            <a:prstGeom prst="rect">
              <a:avLst/>
            </a:prstGeom>
          </p:spPr>
          <p:txBody>
            <a:bodyPr anchor="ctr" rtlCol="false" tIns="55495" lIns="55495" bIns="55495" rIns="55495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8774265"/>
            <a:ext cx="1166152" cy="829070"/>
            <a:chOff x="0" y="0"/>
            <a:chExt cx="811554" cy="5769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1554" cy="576970"/>
            </a:xfrm>
            <a:custGeom>
              <a:avLst/>
              <a:gdLst/>
              <a:ahLst/>
              <a:cxnLst/>
              <a:rect r="r" b="b" t="t" l="l"/>
              <a:pathLst>
                <a:path h="576970" w="811554">
                  <a:moveTo>
                    <a:pt x="203200" y="0"/>
                  </a:moveTo>
                  <a:lnTo>
                    <a:pt x="811554" y="0"/>
                  </a:lnTo>
                  <a:lnTo>
                    <a:pt x="608354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38100"/>
              <a:ext cx="608354" cy="615070"/>
            </a:xfrm>
            <a:prstGeom prst="rect">
              <a:avLst/>
            </a:prstGeom>
          </p:spPr>
          <p:txBody>
            <a:bodyPr anchor="ctr" rtlCol="false" tIns="55495" lIns="55495" bIns="55495" rIns="55495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4290865" y="3156770"/>
            <a:ext cx="18928800" cy="1205901"/>
            <a:chOff x="0" y="0"/>
            <a:chExt cx="9056588" cy="5769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056588" cy="576970"/>
            </a:xfrm>
            <a:custGeom>
              <a:avLst/>
              <a:gdLst/>
              <a:ahLst/>
              <a:cxnLst/>
              <a:rect r="r" b="b" t="t" l="l"/>
              <a:pathLst>
                <a:path h="576970" w="9056588">
                  <a:moveTo>
                    <a:pt x="203200" y="0"/>
                  </a:moveTo>
                  <a:lnTo>
                    <a:pt x="9056588" y="0"/>
                  </a:lnTo>
                  <a:lnTo>
                    <a:pt x="8853388" y="576970"/>
                  </a:lnTo>
                  <a:lnTo>
                    <a:pt x="0" y="5769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38100"/>
              <a:ext cx="8853388" cy="615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271806" y="3316099"/>
            <a:ext cx="948617" cy="948617"/>
          </a:xfrm>
          <a:custGeom>
            <a:avLst/>
            <a:gdLst/>
            <a:ahLst/>
            <a:cxnLst/>
            <a:rect r="r" b="b" t="t" l="l"/>
            <a:pathLst>
              <a:path h="948617" w="948617">
                <a:moveTo>
                  <a:pt x="0" y="0"/>
                </a:moveTo>
                <a:lnTo>
                  <a:pt x="948616" y="0"/>
                </a:lnTo>
                <a:lnTo>
                  <a:pt x="948616" y="948617"/>
                </a:lnTo>
                <a:lnTo>
                  <a:pt x="0" y="9486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0195" y="5155181"/>
            <a:ext cx="603162" cy="40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b="true" sz="241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0195" y="6407331"/>
            <a:ext cx="603162" cy="40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b="true" sz="241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0195" y="7697477"/>
            <a:ext cx="603162" cy="40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b="true" sz="241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476789" y="4954025"/>
            <a:ext cx="8636389" cy="70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 develop a computer vision-based real-time posture analysis system to track user movements accurately.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476789" y="6206071"/>
            <a:ext cx="8636389" cy="70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 implement a feedback mechanism that notifies users of incorrect posture and suggests corrections.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476789" y="7496217"/>
            <a:ext cx="8636389" cy="70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 integrate automatic exercise recognition and rep counting functionality for seamless workout tracking.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10195" y="8968573"/>
            <a:ext cx="603162" cy="40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  <a:spcBef>
                <a:spcPct val="0"/>
              </a:spcBef>
            </a:pPr>
            <a:r>
              <a:rPr lang="en-US" b="true" sz="241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476789" y="8767313"/>
            <a:ext cx="8273312" cy="70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 create an efficient and user-friendly web application for posture feedback, workout tracking, and progress monitoring.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40719" y="3274674"/>
            <a:ext cx="12821323" cy="126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develop a computer vision-based workout assist system for real-time posture analysis and feedback, enhancing safety and maximizing gym outcomes.</a:t>
            </a:r>
          </a:p>
          <a:p>
            <a:pPr algn="l">
              <a:lnSpc>
                <a:spcPts val="24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8423" y="665387"/>
            <a:ext cx="610357" cy="352897"/>
          </a:xfrm>
          <a:custGeom>
            <a:avLst/>
            <a:gdLst/>
            <a:ahLst/>
            <a:cxnLst/>
            <a:rect r="r" b="b" t="t" l="l"/>
            <a:pathLst>
              <a:path h="352897" w="61035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56764" y="7697948"/>
            <a:ext cx="19068725" cy="4832737"/>
            <a:chOff x="0" y="0"/>
            <a:chExt cx="2639051" cy="6688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9051" cy="668835"/>
            </a:xfrm>
            <a:custGeom>
              <a:avLst/>
              <a:gdLst/>
              <a:ahLst/>
              <a:cxnLst/>
              <a:rect r="r" b="b" t="t" l="l"/>
              <a:pathLst>
                <a:path h="668835" w="2639051">
                  <a:moveTo>
                    <a:pt x="0" y="0"/>
                  </a:moveTo>
                  <a:lnTo>
                    <a:pt x="2639051" y="0"/>
                  </a:lnTo>
                  <a:lnTo>
                    <a:pt x="2639051" y="668835"/>
                  </a:lnTo>
                  <a:lnTo>
                    <a:pt x="0" y="668835"/>
                  </a:lnTo>
                  <a:close/>
                </a:path>
              </a:pathLst>
            </a:custGeom>
            <a:blipFill>
              <a:blip r:embed="rId6"/>
              <a:stretch>
                <a:fillRect l="0" t="-81442" r="0" b="-8144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19499" y="674419"/>
            <a:ext cx="1714579" cy="34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b="true" sz="1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OKGYM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14034378" y="1283795"/>
            <a:ext cx="830117" cy="1399915"/>
            <a:chOff x="0" y="0"/>
            <a:chExt cx="406400" cy="6853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685356"/>
            </a:xfrm>
            <a:custGeom>
              <a:avLst/>
              <a:gdLst/>
              <a:ahLst/>
              <a:cxnLst/>
              <a:rect r="r" b="b" t="t" l="l"/>
              <a:pathLst>
                <a:path h="68535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85356"/>
                  </a:lnTo>
                  <a:lnTo>
                    <a:pt x="0" y="68535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03200" cy="72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4711817" y="1283795"/>
            <a:ext cx="4000144" cy="1399915"/>
            <a:chOff x="0" y="0"/>
            <a:chExt cx="1958349" cy="6853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8349" cy="685356"/>
            </a:xfrm>
            <a:custGeom>
              <a:avLst/>
              <a:gdLst/>
              <a:ahLst/>
              <a:cxnLst/>
              <a:rect r="r" b="b" t="t" l="l"/>
              <a:pathLst>
                <a:path h="685356" w="1958349">
                  <a:moveTo>
                    <a:pt x="203200" y="0"/>
                  </a:moveTo>
                  <a:lnTo>
                    <a:pt x="1958349" y="0"/>
                  </a:lnTo>
                  <a:lnTo>
                    <a:pt x="1755149" y="685356"/>
                  </a:lnTo>
                  <a:lnTo>
                    <a:pt x="0" y="685356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1755149" cy="72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119206" y="1559430"/>
            <a:ext cx="8280189" cy="279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99"/>
              </a:lnSpc>
            </a:pPr>
            <a:r>
              <a:rPr lang="en-US" sz="9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TECHNICAL RESEARCH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68684" y="1377943"/>
            <a:ext cx="215063" cy="153425"/>
            <a:chOff x="0" y="0"/>
            <a:chExt cx="217768" cy="1553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9379" y="1237362"/>
            <a:ext cx="12089826" cy="109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System Development Methodology Chosen:</a:t>
            </a: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Kanban – Flexible, visual workflow management to handle iterative development and frequent releases (Taibi &amp; Lenarduzzi, 2020).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468684" y="2293105"/>
            <a:ext cx="215063" cy="153425"/>
            <a:chOff x="0" y="0"/>
            <a:chExt cx="217768" cy="1553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9379" y="2213903"/>
            <a:ext cx="8839852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Programming Language(s) Chosen:</a:t>
            </a:r>
          </a:p>
        </p:txBody>
      </p:sp>
      <p:grpSp>
        <p:nvGrpSpPr>
          <p:cNvPr name="Group 25" id="25"/>
          <p:cNvGrpSpPr/>
          <p:nvPr/>
        </p:nvGrpSpPr>
        <p:grpSpPr>
          <a:xfrm rot="-10800000">
            <a:off x="-283054" y="9258300"/>
            <a:ext cx="1503476" cy="3486713"/>
            <a:chOff x="0" y="0"/>
            <a:chExt cx="406400" cy="9424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0800000">
            <a:off x="641954" y="9603335"/>
            <a:ext cx="1503476" cy="3486713"/>
            <a:chOff x="0" y="0"/>
            <a:chExt cx="406400" cy="94248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29379" y="5387490"/>
            <a:ext cx="215063" cy="153425"/>
            <a:chOff x="0" y="0"/>
            <a:chExt cx="217768" cy="15535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590074" y="5308288"/>
            <a:ext cx="8839852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Mediapipe: For pose estimation and motion tracking.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29379" y="5937400"/>
            <a:ext cx="215063" cy="153425"/>
            <a:chOff x="0" y="0"/>
            <a:chExt cx="217768" cy="15535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590074" y="5858242"/>
            <a:ext cx="8839852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React: For building an interactive web interface.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29379" y="6486583"/>
            <a:ext cx="215063" cy="153425"/>
            <a:chOff x="0" y="0"/>
            <a:chExt cx="217768" cy="15535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590074" y="6408196"/>
            <a:ext cx="8839852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JupyterNotebook/Scikit-Learn: For training machine learning models.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029379" y="7036537"/>
            <a:ext cx="215063" cy="153425"/>
            <a:chOff x="0" y="0"/>
            <a:chExt cx="217768" cy="15535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590074" y="6958150"/>
            <a:ext cx="8839852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 Studio Code: Development environment.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029379" y="2815585"/>
            <a:ext cx="215063" cy="153425"/>
            <a:chOff x="0" y="0"/>
            <a:chExt cx="217768" cy="15535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590074" y="2736383"/>
            <a:ext cx="10639850" cy="72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Python: For machine learning, computer vision, and detection (Mediapipe).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grpSp>
        <p:nvGrpSpPr>
          <p:cNvPr name="Group 51" id="51"/>
          <p:cNvGrpSpPr/>
          <p:nvPr/>
        </p:nvGrpSpPr>
        <p:grpSpPr>
          <a:xfrm rot="0">
            <a:off x="1029379" y="3327483"/>
            <a:ext cx="215063" cy="153425"/>
            <a:chOff x="0" y="0"/>
            <a:chExt cx="217768" cy="15535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590074" y="3248281"/>
            <a:ext cx="10639850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TyoeScript (React): For web application development.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468684" y="3947684"/>
            <a:ext cx="215063" cy="153425"/>
            <a:chOff x="0" y="0"/>
            <a:chExt cx="217768" cy="155354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029379" y="3807104"/>
            <a:ext cx="11680333" cy="109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Database Management System Chosen: PostgreSQL</a:t>
            </a: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Efficient storage for user profiles, workout logs, and progress tracking, workout plans and all storage management.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grpSp>
        <p:nvGrpSpPr>
          <p:cNvPr name="Group 59" id="59"/>
          <p:cNvGrpSpPr/>
          <p:nvPr/>
        </p:nvGrpSpPr>
        <p:grpSpPr>
          <a:xfrm rot="0">
            <a:off x="468684" y="4866111"/>
            <a:ext cx="215063" cy="153425"/>
            <a:chOff x="0" y="0"/>
            <a:chExt cx="217768" cy="155354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17768" cy="155354"/>
            </a:xfrm>
            <a:custGeom>
              <a:avLst/>
              <a:gdLst/>
              <a:ahLst/>
              <a:cxnLst/>
              <a:rect r="r" b="b" t="t" l="l"/>
              <a:pathLst>
                <a:path h="155354" w="217768">
                  <a:moveTo>
                    <a:pt x="0" y="0"/>
                  </a:moveTo>
                  <a:lnTo>
                    <a:pt x="217768" y="0"/>
                  </a:lnTo>
                  <a:lnTo>
                    <a:pt x="217768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217768" cy="193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1029379" y="4786909"/>
            <a:ext cx="8839852" cy="35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Tools/Technology Used/Chosen: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DAGmv-W2ykg</dc:identifier>
  <dcterms:modified xsi:type="dcterms:W3CDTF">2011-08-01T06:04:30Z</dcterms:modified>
  <cp:revision>1</cp:revision>
  <dc:title>okGYM</dc:title>
</cp:coreProperties>
</file>